
<file path=[Content_Types].xml><?xml version="1.0" encoding="utf-8"?>
<Types xmlns="http://schemas.openxmlformats.org/package/2006/content-types">
  <Default Extension="png" ContentType="image/png"/>
  <Default Extension="rels" ContentType="application/vnd.openxmlformats-package.relationships+xml"/>
  <Default Extension="jpeg" ContentType="image/jpeg"/>
  <Default Extension="xml" ContentType="application/xml"/>
  <Override PartName="/ppt/diagrams/data1.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s/slide34.xml" ContentType="application/vnd.openxmlformats-officedocument.presentationml.slide+xml"/>
  <Override PartName="/ppt/slides/slide8.xml" ContentType="application/vnd.openxmlformats-officedocument.presentationml.slide+xml"/>
  <Override PartName="/ppt/slides/slide33.xml" ContentType="application/vnd.openxmlformats-officedocument.presentationml.slide+xml"/>
  <Override PartName="/ppt/slides/slide7.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38.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4.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27.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slides/slide22.xml" ContentType="application/vnd.openxmlformats-officedocument.presentationml.slide+xml"/>
  <Override PartName="/ppt/slides/slide19.xml" ContentType="application/vnd.openxmlformats-officedocument.presentationml.slide+xml"/>
  <Override PartName="/ppt/slides/slide25.xml" ContentType="application/vnd.openxmlformats-officedocument.presentationml.slide+xml"/>
  <Override PartName="/ppt/slides/slide2.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15.xml" ContentType="application/vnd.openxmlformats-officedocument.presentationml.notesSlide+xml"/>
  <Override PartName="/ppt/notesSlides/notesSlide13.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4.xml" ContentType="application/vnd.openxmlformats-officedocument.presentationml.notesSlide+xml"/>
  <Override PartName="/ppt/theme/theme1.xml" ContentType="application/vnd.openxmlformats-officedocument.theme+xml"/>
  <Override PartName="/ppt/theme/theme2.xml" ContentType="application/vnd.openxmlformats-officedocument.theme+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notesMasters/notesMaster1.xml" ContentType="application/vnd.openxmlformats-officedocument.presentationml.notesMaster+xml"/>
  <Override PartName="/ppt/diagrams/drawing1.xml" ContentType="application/vnd.ms-office.drawingml.diagramDrawing+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91" r:id="rId3"/>
    <p:sldId id="300" r:id="rId4"/>
    <p:sldId id="257" r:id="rId5"/>
    <p:sldId id="311" r:id="rId6"/>
    <p:sldId id="258" r:id="rId7"/>
    <p:sldId id="290" r:id="rId8"/>
    <p:sldId id="284" r:id="rId9"/>
    <p:sldId id="285" r:id="rId10"/>
    <p:sldId id="292" r:id="rId11"/>
    <p:sldId id="317" r:id="rId12"/>
    <p:sldId id="298" r:id="rId13"/>
    <p:sldId id="289" r:id="rId14"/>
    <p:sldId id="271" r:id="rId15"/>
    <p:sldId id="273" r:id="rId16"/>
    <p:sldId id="274" r:id="rId17"/>
    <p:sldId id="297" r:id="rId18"/>
    <p:sldId id="293" r:id="rId19"/>
    <p:sldId id="313" r:id="rId20"/>
    <p:sldId id="259" r:id="rId21"/>
    <p:sldId id="312" r:id="rId22"/>
    <p:sldId id="264" r:id="rId23"/>
    <p:sldId id="282" r:id="rId24"/>
    <p:sldId id="301" r:id="rId25"/>
    <p:sldId id="316" r:id="rId26"/>
    <p:sldId id="310" r:id="rId27"/>
    <p:sldId id="287" r:id="rId28"/>
    <p:sldId id="315" r:id="rId29"/>
    <p:sldId id="265" r:id="rId30"/>
    <p:sldId id="268" r:id="rId31"/>
    <p:sldId id="309" r:id="rId32"/>
    <p:sldId id="296" r:id="rId33"/>
    <p:sldId id="277" r:id="rId34"/>
    <p:sldId id="294" r:id="rId35"/>
    <p:sldId id="306" r:id="rId36"/>
    <p:sldId id="319" r:id="rId37"/>
    <p:sldId id="305" r:id="rId38"/>
    <p:sldId id="299" r:id="rId39"/>
    <p:sldId id="302" r:id="rId40"/>
    <p:sldId id="318" r:id="rId41"/>
    <p:sldId id="286"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06" d="100"/>
          <a:sy n="106" d="100"/>
        </p:scale>
        <p:origin x="-111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50"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7EE376-236F-4CCE-A021-C42D7050A3C4}"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1DE0E801-A026-46A1-926C-911DBA24BA33}">
      <dgm:prSet phldrT="[Text]"/>
      <dgm:spPr/>
      <dgm:t>
        <a:bodyPr/>
        <a:lstStyle/>
        <a:p>
          <a:r>
            <a:rPr lang="en-US" dirty="0" smtClean="0"/>
            <a:t>MIND</a:t>
          </a:r>
          <a:br>
            <a:rPr lang="en-US" dirty="0" smtClean="0"/>
          </a:br>
          <a:r>
            <a:rPr lang="en-US" dirty="0" smtClean="0"/>
            <a:t>Thoughts/Feelings</a:t>
          </a:r>
          <a:endParaRPr lang="en-US" dirty="0"/>
        </a:p>
      </dgm:t>
    </dgm:pt>
    <dgm:pt modelId="{E5FA9738-0C30-4C9C-99DB-4917B6FB330F}" type="parTrans" cxnId="{5B1296F0-C2D0-45CE-83AE-D76DEC886163}">
      <dgm:prSet/>
      <dgm:spPr/>
      <dgm:t>
        <a:bodyPr/>
        <a:lstStyle/>
        <a:p>
          <a:endParaRPr lang="en-US"/>
        </a:p>
      </dgm:t>
    </dgm:pt>
    <dgm:pt modelId="{E5AF5519-390A-4DF5-89EE-BF2D0A19BBF0}" type="sibTrans" cxnId="{5B1296F0-C2D0-45CE-83AE-D76DEC886163}">
      <dgm:prSet/>
      <dgm:spPr/>
      <dgm:t>
        <a:bodyPr/>
        <a:lstStyle/>
        <a:p>
          <a:endParaRPr lang="en-US"/>
        </a:p>
      </dgm:t>
    </dgm:pt>
    <dgm:pt modelId="{4FC3BF42-1796-449A-B692-5F605AAE6CB1}">
      <dgm:prSet phldrT="[Text]"/>
      <dgm:spPr/>
      <dgm:t>
        <a:bodyPr/>
        <a:lstStyle/>
        <a:p>
          <a:r>
            <a:rPr lang="en-US" dirty="0" smtClean="0"/>
            <a:t>Behaviors</a:t>
          </a:r>
          <a:endParaRPr lang="en-US" dirty="0"/>
        </a:p>
      </dgm:t>
    </dgm:pt>
    <dgm:pt modelId="{45E0D79A-58DB-4828-8DF8-2F4AB12BC2E2}" type="parTrans" cxnId="{F7569B65-F19E-4AD3-87F8-F2C9363D0EF7}">
      <dgm:prSet/>
      <dgm:spPr/>
      <dgm:t>
        <a:bodyPr/>
        <a:lstStyle/>
        <a:p>
          <a:endParaRPr lang="en-US"/>
        </a:p>
      </dgm:t>
    </dgm:pt>
    <dgm:pt modelId="{D5596A35-BBF7-4129-95AE-94C935546833}" type="sibTrans" cxnId="{F7569B65-F19E-4AD3-87F8-F2C9363D0EF7}">
      <dgm:prSet/>
      <dgm:spPr/>
      <dgm:t>
        <a:bodyPr/>
        <a:lstStyle/>
        <a:p>
          <a:endParaRPr lang="en-US"/>
        </a:p>
      </dgm:t>
    </dgm:pt>
    <dgm:pt modelId="{8EECEB46-680A-4C37-9E3A-10080EE679B0}">
      <dgm:prSet phldrT="[Text]"/>
      <dgm:spPr/>
      <dgm:t>
        <a:bodyPr/>
        <a:lstStyle/>
        <a:p>
          <a:r>
            <a:rPr lang="en-US" dirty="0" smtClean="0"/>
            <a:t>BRAIN/BODY</a:t>
          </a:r>
        </a:p>
        <a:p>
          <a:r>
            <a:rPr lang="en-US" dirty="0" smtClean="0"/>
            <a:t>Physiology</a:t>
          </a:r>
          <a:endParaRPr lang="en-US" dirty="0"/>
        </a:p>
      </dgm:t>
    </dgm:pt>
    <dgm:pt modelId="{61C39DA4-9D6F-4FD8-90FC-78BFDC8921CC}" type="parTrans" cxnId="{CCA3123D-1F7F-441E-A73B-F538C7A1EBEA}">
      <dgm:prSet/>
      <dgm:spPr/>
      <dgm:t>
        <a:bodyPr/>
        <a:lstStyle/>
        <a:p>
          <a:endParaRPr lang="en-US"/>
        </a:p>
      </dgm:t>
    </dgm:pt>
    <dgm:pt modelId="{C816E8F2-A428-4CBA-B77D-ED85F9573C38}" type="sibTrans" cxnId="{CCA3123D-1F7F-441E-A73B-F538C7A1EBEA}">
      <dgm:prSet/>
      <dgm:spPr/>
      <dgm:t>
        <a:bodyPr/>
        <a:lstStyle/>
        <a:p>
          <a:endParaRPr lang="en-US"/>
        </a:p>
      </dgm:t>
    </dgm:pt>
    <dgm:pt modelId="{3AFD6F44-310A-4EF4-BACA-56F76105CE84}" type="pres">
      <dgm:prSet presAssocID="{D27EE376-236F-4CCE-A021-C42D7050A3C4}" presName="Name0" presStyleCnt="0">
        <dgm:presLayoutVars>
          <dgm:dir/>
          <dgm:resizeHandles val="exact"/>
        </dgm:presLayoutVars>
      </dgm:prSet>
      <dgm:spPr/>
      <dgm:t>
        <a:bodyPr/>
        <a:lstStyle/>
        <a:p>
          <a:endParaRPr lang="en-US"/>
        </a:p>
      </dgm:t>
    </dgm:pt>
    <dgm:pt modelId="{0BE789B7-23A7-498D-A15E-C6FC71527EB0}" type="pres">
      <dgm:prSet presAssocID="{1DE0E801-A026-46A1-926C-911DBA24BA33}" presName="node" presStyleLbl="node1" presStyleIdx="0" presStyleCnt="3" custScaleX="123601">
        <dgm:presLayoutVars>
          <dgm:bulletEnabled val="1"/>
        </dgm:presLayoutVars>
      </dgm:prSet>
      <dgm:spPr/>
      <dgm:t>
        <a:bodyPr/>
        <a:lstStyle/>
        <a:p>
          <a:endParaRPr lang="en-US"/>
        </a:p>
      </dgm:t>
    </dgm:pt>
    <dgm:pt modelId="{592157FB-5D64-4E07-8AC7-2B5651D09ADF}" type="pres">
      <dgm:prSet presAssocID="{E5AF5519-390A-4DF5-89EE-BF2D0A19BBF0}" presName="sibTrans" presStyleLbl="sibTrans2D1" presStyleIdx="0" presStyleCnt="3"/>
      <dgm:spPr/>
      <dgm:t>
        <a:bodyPr/>
        <a:lstStyle/>
        <a:p>
          <a:endParaRPr lang="en-US"/>
        </a:p>
      </dgm:t>
    </dgm:pt>
    <dgm:pt modelId="{59DE3F5F-1F7E-4511-8C99-781513114C00}" type="pres">
      <dgm:prSet presAssocID="{E5AF5519-390A-4DF5-89EE-BF2D0A19BBF0}" presName="connectorText" presStyleLbl="sibTrans2D1" presStyleIdx="0" presStyleCnt="3"/>
      <dgm:spPr/>
      <dgm:t>
        <a:bodyPr/>
        <a:lstStyle/>
        <a:p>
          <a:endParaRPr lang="en-US"/>
        </a:p>
      </dgm:t>
    </dgm:pt>
    <dgm:pt modelId="{D8CA28FF-54AE-444A-A690-3BCE4971547F}" type="pres">
      <dgm:prSet presAssocID="{4FC3BF42-1796-449A-B692-5F605AAE6CB1}" presName="node" presStyleLbl="node1" presStyleIdx="1" presStyleCnt="3">
        <dgm:presLayoutVars>
          <dgm:bulletEnabled val="1"/>
        </dgm:presLayoutVars>
      </dgm:prSet>
      <dgm:spPr/>
      <dgm:t>
        <a:bodyPr/>
        <a:lstStyle/>
        <a:p>
          <a:endParaRPr lang="en-US"/>
        </a:p>
      </dgm:t>
    </dgm:pt>
    <dgm:pt modelId="{F191A044-C39D-49F5-B81D-B9BF025E2026}" type="pres">
      <dgm:prSet presAssocID="{D5596A35-BBF7-4129-95AE-94C935546833}" presName="sibTrans" presStyleLbl="sibTrans2D1" presStyleIdx="1" presStyleCnt="3"/>
      <dgm:spPr/>
      <dgm:t>
        <a:bodyPr/>
        <a:lstStyle/>
        <a:p>
          <a:endParaRPr lang="en-US"/>
        </a:p>
      </dgm:t>
    </dgm:pt>
    <dgm:pt modelId="{D9C9AB40-358F-48B5-B39E-C6847BE04CAD}" type="pres">
      <dgm:prSet presAssocID="{D5596A35-BBF7-4129-95AE-94C935546833}" presName="connectorText" presStyleLbl="sibTrans2D1" presStyleIdx="1" presStyleCnt="3"/>
      <dgm:spPr/>
      <dgm:t>
        <a:bodyPr/>
        <a:lstStyle/>
        <a:p>
          <a:endParaRPr lang="en-US"/>
        </a:p>
      </dgm:t>
    </dgm:pt>
    <dgm:pt modelId="{8832923D-6EEF-4052-B9B8-AA44BA3FD207}" type="pres">
      <dgm:prSet presAssocID="{8EECEB46-680A-4C37-9E3A-10080EE679B0}" presName="node" presStyleLbl="node1" presStyleIdx="2" presStyleCnt="3">
        <dgm:presLayoutVars>
          <dgm:bulletEnabled val="1"/>
        </dgm:presLayoutVars>
      </dgm:prSet>
      <dgm:spPr/>
      <dgm:t>
        <a:bodyPr/>
        <a:lstStyle/>
        <a:p>
          <a:endParaRPr lang="en-US"/>
        </a:p>
      </dgm:t>
    </dgm:pt>
    <dgm:pt modelId="{887FAF9B-4C22-4245-A1AE-5621DB97D54E}" type="pres">
      <dgm:prSet presAssocID="{C816E8F2-A428-4CBA-B77D-ED85F9573C38}" presName="sibTrans" presStyleLbl="sibTrans2D1" presStyleIdx="2" presStyleCnt="3"/>
      <dgm:spPr/>
      <dgm:t>
        <a:bodyPr/>
        <a:lstStyle/>
        <a:p>
          <a:endParaRPr lang="en-US"/>
        </a:p>
      </dgm:t>
    </dgm:pt>
    <dgm:pt modelId="{6B4CB3CF-334A-4C45-B956-473F43ED9F1C}" type="pres">
      <dgm:prSet presAssocID="{C816E8F2-A428-4CBA-B77D-ED85F9573C38}" presName="connectorText" presStyleLbl="sibTrans2D1" presStyleIdx="2" presStyleCnt="3"/>
      <dgm:spPr/>
      <dgm:t>
        <a:bodyPr/>
        <a:lstStyle/>
        <a:p>
          <a:endParaRPr lang="en-US"/>
        </a:p>
      </dgm:t>
    </dgm:pt>
  </dgm:ptLst>
  <dgm:cxnLst>
    <dgm:cxn modelId="{6B7E1D91-26C7-4795-9A99-C77394268990}" type="presOf" srcId="{1DE0E801-A026-46A1-926C-911DBA24BA33}" destId="{0BE789B7-23A7-498D-A15E-C6FC71527EB0}" srcOrd="0" destOrd="0" presId="urn:microsoft.com/office/officeart/2005/8/layout/cycle7"/>
    <dgm:cxn modelId="{CB8FDDE8-F5F9-42B0-801C-CA673D9CF7CB}" type="presOf" srcId="{D5596A35-BBF7-4129-95AE-94C935546833}" destId="{D9C9AB40-358F-48B5-B39E-C6847BE04CAD}" srcOrd="1" destOrd="0" presId="urn:microsoft.com/office/officeart/2005/8/layout/cycle7"/>
    <dgm:cxn modelId="{F7569B65-F19E-4AD3-87F8-F2C9363D0EF7}" srcId="{D27EE376-236F-4CCE-A021-C42D7050A3C4}" destId="{4FC3BF42-1796-449A-B692-5F605AAE6CB1}" srcOrd="1" destOrd="0" parTransId="{45E0D79A-58DB-4828-8DF8-2F4AB12BC2E2}" sibTransId="{D5596A35-BBF7-4129-95AE-94C935546833}"/>
    <dgm:cxn modelId="{CCA3123D-1F7F-441E-A73B-F538C7A1EBEA}" srcId="{D27EE376-236F-4CCE-A021-C42D7050A3C4}" destId="{8EECEB46-680A-4C37-9E3A-10080EE679B0}" srcOrd="2" destOrd="0" parTransId="{61C39DA4-9D6F-4FD8-90FC-78BFDC8921CC}" sibTransId="{C816E8F2-A428-4CBA-B77D-ED85F9573C38}"/>
    <dgm:cxn modelId="{A2F0E5DA-93C9-48F3-AE0D-2544EB4D1BA1}" type="presOf" srcId="{E5AF5519-390A-4DF5-89EE-BF2D0A19BBF0}" destId="{59DE3F5F-1F7E-4511-8C99-781513114C00}" srcOrd="1" destOrd="0" presId="urn:microsoft.com/office/officeart/2005/8/layout/cycle7"/>
    <dgm:cxn modelId="{7EF2CFFA-E363-4B83-8036-79E73CE2948E}" type="presOf" srcId="{8EECEB46-680A-4C37-9E3A-10080EE679B0}" destId="{8832923D-6EEF-4052-B9B8-AA44BA3FD207}" srcOrd="0" destOrd="0" presId="urn:microsoft.com/office/officeart/2005/8/layout/cycle7"/>
    <dgm:cxn modelId="{9A52AF57-E29B-498C-ACE0-45350F383128}" type="presOf" srcId="{D5596A35-BBF7-4129-95AE-94C935546833}" destId="{F191A044-C39D-49F5-B81D-B9BF025E2026}" srcOrd="0" destOrd="0" presId="urn:microsoft.com/office/officeart/2005/8/layout/cycle7"/>
    <dgm:cxn modelId="{6FEB5E02-CC59-42E8-804C-BC27119CF4BB}" type="presOf" srcId="{C816E8F2-A428-4CBA-B77D-ED85F9573C38}" destId="{6B4CB3CF-334A-4C45-B956-473F43ED9F1C}" srcOrd="1" destOrd="0" presId="urn:microsoft.com/office/officeart/2005/8/layout/cycle7"/>
    <dgm:cxn modelId="{4C780D43-7381-4199-83CE-F13963E6C966}" type="presOf" srcId="{C816E8F2-A428-4CBA-B77D-ED85F9573C38}" destId="{887FAF9B-4C22-4245-A1AE-5621DB97D54E}" srcOrd="0" destOrd="0" presId="urn:microsoft.com/office/officeart/2005/8/layout/cycle7"/>
    <dgm:cxn modelId="{F20AB4ED-B772-4288-9B35-F75B1B08F922}" type="presOf" srcId="{D27EE376-236F-4CCE-A021-C42D7050A3C4}" destId="{3AFD6F44-310A-4EF4-BACA-56F76105CE84}" srcOrd="0" destOrd="0" presId="urn:microsoft.com/office/officeart/2005/8/layout/cycle7"/>
    <dgm:cxn modelId="{5B1296F0-C2D0-45CE-83AE-D76DEC886163}" srcId="{D27EE376-236F-4CCE-A021-C42D7050A3C4}" destId="{1DE0E801-A026-46A1-926C-911DBA24BA33}" srcOrd="0" destOrd="0" parTransId="{E5FA9738-0C30-4C9C-99DB-4917B6FB330F}" sibTransId="{E5AF5519-390A-4DF5-89EE-BF2D0A19BBF0}"/>
    <dgm:cxn modelId="{B443F4AF-59D0-4E58-9AAC-A883A22F696F}" type="presOf" srcId="{E5AF5519-390A-4DF5-89EE-BF2D0A19BBF0}" destId="{592157FB-5D64-4E07-8AC7-2B5651D09ADF}" srcOrd="0" destOrd="0" presId="urn:microsoft.com/office/officeart/2005/8/layout/cycle7"/>
    <dgm:cxn modelId="{1890B489-4A16-4D07-BD9E-759F34DD1987}" type="presOf" srcId="{4FC3BF42-1796-449A-B692-5F605AAE6CB1}" destId="{D8CA28FF-54AE-444A-A690-3BCE4971547F}" srcOrd="0" destOrd="0" presId="urn:microsoft.com/office/officeart/2005/8/layout/cycle7"/>
    <dgm:cxn modelId="{585CFBA1-D388-49BA-8AA5-ABEFBAAC131B}" type="presParOf" srcId="{3AFD6F44-310A-4EF4-BACA-56F76105CE84}" destId="{0BE789B7-23A7-498D-A15E-C6FC71527EB0}" srcOrd="0" destOrd="0" presId="urn:microsoft.com/office/officeart/2005/8/layout/cycle7"/>
    <dgm:cxn modelId="{8B2C672B-FDF4-4119-BEF9-EFB1B61269FA}" type="presParOf" srcId="{3AFD6F44-310A-4EF4-BACA-56F76105CE84}" destId="{592157FB-5D64-4E07-8AC7-2B5651D09ADF}" srcOrd="1" destOrd="0" presId="urn:microsoft.com/office/officeart/2005/8/layout/cycle7"/>
    <dgm:cxn modelId="{7397EE9C-8127-41AC-8921-1343A8C7BC5B}" type="presParOf" srcId="{592157FB-5D64-4E07-8AC7-2B5651D09ADF}" destId="{59DE3F5F-1F7E-4511-8C99-781513114C00}" srcOrd="0" destOrd="0" presId="urn:microsoft.com/office/officeart/2005/8/layout/cycle7"/>
    <dgm:cxn modelId="{DC32280D-02F4-460E-83A2-D80674649DA4}" type="presParOf" srcId="{3AFD6F44-310A-4EF4-BACA-56F76105CE84}" destId="{D8CA28FF-54AE-444A-A690-3BCE4971547F}" srcOrd="2" destOrd="0" presId="urn:microsoft.com/office/officeart/2005/8/layout/cycle7"/>
    <dgm:cxn modelId="{E96A281E-6572-4F2E-B12F-AAF292D4EDDD}" type="presParOf" srcId="{3AFD6F44-310A-4EF4-BACA-56F76105CE84}" destId="{F191A044-C39D-49F5-B81D-B9BF025E2026}" srcOrd="3" destOrd="0" presId="urn:microsoft.com/office/officeart/2005/8/layout/cycle7"/>
    <dgm:cxn modelId="{15206E1C-D1EF-4890-90E2-B54BC2B6AF7C}" type="presParOf" srcId="{F191A044-C39D-49F5-B81D-B9BF025E2026}" destId="{D9C9AB40-358F-48B5-B39E-C6847BE04CAD}" srcOrd="0" destOrd="0" presId="urn:microsoft.com/office/officeart/2005/8/layout/cycle7"/>
    <dgm:cxn modelId="{A54AFC01-EB7E-4CB2-A00D-5666970A5953}" type="presParOf" srcId="{3AFD6F44-310A-4EF4-BACA-56F76105CE84}" destId="{8832923D-6EEF-4052-B9B8-AA44BA3FD207}" srcOrd="4" destOrd="0" presId="urn:microsoft.com/office/officeart/2005/8/layout/cycle7"/>
    <dgm:cxn modelId="{8CF50F5A-C7A2-46EC-B923-2557D010484E}" type="presParOf" srcId="{3AFD6F44-310A-4EF4-BACA-56F76105CE84}" destId="{887FAF9B-4C22-4245-A1AE-5621DB97D54E}" srcOrd="5" destOrd="0" presId="urn:microsoft.com/office/officeart/2005/8/layout/cycle7"/>
    <dgm:cxn modelId="{1D76B462-D78B-4157-B3ED-FBA3CD774425}" type="presParOf" srcId="{887FAF9B-4C22-4245-A1AE-5621DB97D54E}" destId="{6B4CB3CF-334A-4C45-B956-473F43ED9F1C}" srcOrd="0" destOrd="0" presId="urn:microsoft.com/office/officeart/2005/8/layout/cycle7"/>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BE789B7-23A7-498D-A15E-C6FC71527EB0}">
      <dsp:nvSpPr>
        <dsp:cNvPr id="0" name=""/>
        <dsp:cNvSpPr/>
      </dsp:nvSpPr>
      <dsp:spPr>
        <a:xfrm>
          <a:off x="2666997" y="1529"/>
          <a:ext cx="2895604" cy="11713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MIND</a:t>
          </a:r>
          <a:br>
            <a:rPr lang="en-US" sz="2600" kern="1200" dirty="0" smtClean="0"/>
          </a:br>
          <a:r>
            <a:rPr lang="en-US" sz="2600" kern="1200" dirty="0" smtClean="0"/>
            <a:t>Thoughts/Feelings</a:t>
          </a:r>
          <a:endParaRPr lang="en-US" sz="2600" kern="1200" dirty="0"/>
        </a:p>
      </dsp:txBody>
      <dsp:txXfrm>
        <a:off x="2666997" y="1529"/>
        <a:ext cx="2895604" cy="1171351"/>
      </dsp:txXfrm>
    </dsp:sp>
    <dsp:sp modelId="{592157FB-5D64-4E07-8AC7-2B5651D09ADF}">
      <dsp:nvSpPr>
        <dsp:cNvPr id="0" name=""/>
        <dsp:cNvSpPr/>
      </dsp:nvSpPr>
      <dsp:spPr>
        <a:xfrm rot="3600000">
          <a:off x="4471375" y="2057994"/>
          <a:ext cx="1221869" cy="40997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3600000">
        <a:off x="4471375" y="2057994"/>
        <a:ext cx="1221869" cy="409973"/>
      </dsp:txXfrm>
    </dsp:sp>
    <dsp:sp modelId="{D8CA28FF-54AE-444A-A690-3BCE4971547F}">
      <dsp:nvSpPr>
        <dsp:cNvPr id="0" name=""/>
        <dsp:cNvSpPr/>
      </dsp:nvSpPr>
      <dsp:spPr>
        <a:xfrm>
          <a:off x="4878468" y="3353082"/>
          <a:ext cx="2342703" cy="11713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Behaviors</a:t>
          </a:r>
          <a:endParaRPr lang="en-US" sz="2600" kern="1200" dirty="0"/>
        </a:p>
      </dsp:txBody>
      <dsp:txXfrm>
        <a:off x="4878468" y="3353082"/>
        <a:ext cx="2342703" cy="1171351"/>
      </dsp:txXfrm>
    </dsp:sp>
    <dsp:sp modelId="{F191A044-C39D-49F5-B81D-B9BF025E2026}">
      <dsp:nvSpPr>
        <dsp:cNvPr id="0" name=""/>
        <dsp:cNvSpPr/>
      </dsp:nvSpPr>
      <dsp:spPr>
        <a:xfrm rot="10800000">
          <a:off x="3503865" y="3733771"/>
          <a:ext cx="1221869" cy="40997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00000">
        <a:off x="3503865" y="3733771"/>
        <a:ext cx="1221869" cy="409973"/>
      </dsp:txXfrm>
    </dsp:sp>
    <dsp:sp modelId="{8832923D-6EEF-4052-B9B8-AA44BA3FD207}">
      <dsp:nvSpPr>
        <dsp:cNvPr id="0" name=""/>
        <dsp:cNvSpPr/>
      </dsp:nvSpPr>
      <dsp:spPr>
        <a:xfrm>
          <a:off x="1008428" y="3353082"/>
          <a:ext cx="2342703" cy="11713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BRAIN/BODY</a:t>
          </a:r>
        </a:p>
        <a:p>
          <a:pPr lvl="0" algn="ctr" defTabSz="1155700">
            <a:lnSpc>
              <a:spcPct val="90000"/>
            </a:lnSpc>
            <a:spcBef>
              <a:spcPct val="0"/>
            </a:spcBef>
            <a:spcAft>
              <a:spcPct val="35000"/>
            </a:spcAft>
          </a:pPr>
          <a:r>
            <a:rPr lang="en-US" sz="2600" kern="1200" dirty="0" smtClean="0"/>
            <a:t>Physiology</a:t>
          </a:r>
          <a:endParaRPr lang="en-US" sz="2600" kern="1200" dirty="0"/>
        </a:p>
      </dsp:txBody>
      <dsp:txXfrm>
        <a:off x="1008428" y="3353082"/>
        <a:ext cx="2342703" cy="1171351"/>
      </dsp:txXfrm>
    </dsp:sp>
    <dsp:sp modelId="{887FAF9B-4C22-4245-A1AE-5621DB97D54E}">
      <dsp:nvSpPr>
        <dsp:cNvPr id="0" name=""/>
        <dsp:cNvSpPr/>
      </dsp:nvSpPr>
      <dsp:spPr>
        <a:xfrm rot="18000000">
          <a:off x="2536355" y="2057994"/>
          <a:ext cx="1221869" cy="40997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8000000">
        <a:off x="2536355" y="2057994"/>
        <a:ext cx="1221869" cy="409973"/>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BEC70A-30C4-4C0D-875C-B2E6A507088A}" type="datetimeFigureOut">
              <a:rPr lang="en-US" smtClean="0"/>
              <a:pPr/>
              <a:t>4/1/2015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7215E2-7F7D-42FC-A07F-ACDD120CCB6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Just a typical day after school………..NOT QUITE!</a:t>
            </a:r>
            <a:endParaRPr lang="en-US" dirty="0"/>
          </a:p>
        </p:txBody>
      </p:sp>
      <p:sp>
        <p:nvSpPr>
          <p:cNvPr id="4" name="Slide Number Placeholder 3"/>
          <p:cNvSpPr>
            <a:spLocks noGrp="1"/>
          </p:cNvSpPr>
          <p:nvPr>
            <p:ph type="sldNum" sz="quarter" idx="10"/>
          </p:nvPr>
        </p:nvSpPr>
        <p:spPr/>
        <p:txBody>
          <a:bodyPr/>
          <a:lstStyle/>
          <a:p>
            <a:fld id="{0E7215E2-7F7D-42FC-A07F-ACDD120CCB6D}"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CASSIDY</a:t>
            </a:r>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11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endParaRPr lang="en-US" sz="1050" dirty="0"/>
          </a:p>
        </p:txBody>
      </p:sp>
      <p:sp>
        <p:nvSpPr>
          <p:cNvPr id="4" name="Slide Number Placeholder 3"/>
          <p:cNvSpPr>
            <a:spLocks noGrp="1"/>
          </p:cNvSpPr>
          <p:nvPr>
            <p:ph type="sldNum" sz="quarter" idx="10"/>
          </p:nvPr>
        </p:nvSpPr>
        <p:spPr/>
        <p:txBody>
          <a:bodyPr/>
          <a:lstStyle/>
          <a:p>
            <a:fld id="{42020D7F-17C7-4063-B9CB-37F6EE90AF0F}" type="slidenum">
              <a:rPr lang="en-CA" smtClean="0"/>
              <a:pPr/>
              <a:t>13</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19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25</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26</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28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Stress becomes a problem when you feel overwhelmed by the things that happen to you. You may feel “stressed out” when it seems there is too much to deal with all at once, and you are not sure how to handle it all.</a:t>
            </a:r>
          </a:p>
          <a:p>
            <a:r>
              <a:rPr lang="en-US" dirty="0" smtClean="0"/>
              <a:t>When you feel stressed, you usually have some physical symptoms. You can feel tired, get headaches, stomach upsets or backaches, clench your jaw or grind your teeth, develop skin rashes, have recurring colds or flu, have muscle spasms or nervous twitches, or have problems sleeping.</a:t>
            </a:r>
          </a:p>
          <a:p>
            <a:r>
              <a:rPr lang="en-US" dirty="0" smtClean="0"/>
              <a:t>Mental signs of stress include feeling pressured, having difficulty concentrating, being forgetful and having trouble making decisions.</a:t>
            </a:r>
          </a:p>
          <a:p>
            <a:r>
              <a:rPr lang="en-US" dirty="0" smtClean="0"/>
              <a:t>Emotional signs include feeling angry, frustrated, tense, anxious, or more aggressive than usual.</a:t>
            </a:r>
            <a:endParaRPr lang="en-US" dirty="0"/>
          </a:p>
        </p:txBody>
      </p:sp>
      <p:sp>
        <p:nvSpPr>
          <p:cNvPr id="4" name="Slide Number Placeholder 3"/>
          <p:cNvSpPr>
            <a:spLocks noGrp="1"/>
          </p:cNvSpPr>
          <p:nvPr>
            <p:ph type="sldNum" sz="quarter" idx="10"/>
          </p:nvPr>
        </p:nvSpPr>
        <p:spPr/>
        <p:txBody>
          <a:bodyPr/>
          <a:lstStyle/>
          <a:p>
            <a:fld id="{0E7215E2-7F7D-42FC-A07F-ACDD120CCB6D}" type="slidenum">
              <a:rPr lang="en-US" smtClean="0"/>
              <a:pPr/>
              <a:t>29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Shilagh</a:t>
            </a:r>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31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771ED18-64F1-44CB-BFB3-764A46B675D8}" type="slidenum">
              <a:rPr lang="en-US" smtClean="0"/>
              <a:pPr/>
              <a:t>35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36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37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39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068D57-5973-4817-B232-13C176A6A477}" type="slidenum">
              <a:rPr lang="en-US" smtClean="0"/>
              <a:pPr/>
              <a:t>40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755669B-A581-423B-9729-2114A79F9AA5}" type="datetimeFigureOut">
              <a:rPr lang="en-US" smtClean="0"/>
              <a:pPr/>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55669B-A581-423B-9729-2114A79F9AA5}" type="datetimeFigureOut">
              <a:rPr lang="en-US" smtClean="0"/>
              <a:pPr/>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55669B-A581-423B-9729-2114A79F9AA5}" type="datetimeFigureOut">
              <a:rPr lang="en-US" smtClean="0"/>
              <a:pPr/>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55669B-A581-423B-9729-2114A79F9AA5}" type="datetimeFigureOut">
              <a:rPr lang="en-US" smtClean="0"/>
              <a:pPr/>
              <a:t>4/1/2015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55669B-A581-423B-9729-2114A79F9AA5}" type="datetimeFigureOut">
              <a:rPr lang="en-US" smtClean="0"/>
              <a:pPr/>
              <a:t>4/1/2015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55669B-A581-423B-9729-2114A79F9AA5}" type="datetimeFigureOut">
              <a:rPr lang="en-US" smtClean="0"/>
              <a:pPr/>
              <a:t>4/1/2015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55669B-A581-423B-9729-2114A79F9AA5}" type="datetimeFigureOut">
              <a:rPr lang="en-US" smtClean="0"/>
              <a:pPr/>
              <a:t>4/1/2015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55669B-A581-423B-9729-2114A79F9AA5}" type="datetimeFigureOut">
              <a:rPr lang="en-US" smtClean="0"/>
              <a:pPr/>
              <a:t>4/1/2015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55669B-A581-423B-9729-2114A79F9AA5}" type="datetimeFigureOut">
              <a:rPr lang="en-US" smtClean="0"/>
              <a:pPr/>
              <a:t>4/1/2015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55669B-A581-423B-9729-2114A79F9AA5}" type="datetimeFigureOut">
              <a:rPr lang="en-US" smtClean="0"/>
              <a:pPr/>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55669B-A581-423B-9729-2114A79F9AA5}" type="datetimeFigureOut">
              <a:rPr lang="en-US" smtClean="0"/>
              <a:pPr/>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6D7D10-8279-4D61-AFF9-25F2D9F606A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55669B-A581-423B-9729-2114A79F9AA5}" type="datetimeFigureOut">
              <a:rPr lang="en-US" smtClean="0"/>
              <a:pPr/>
              <a:t>4/1/2015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6D7D10-8279-4D61-AFF9-25F2D9F606A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youtube.com/watch?v=DD-lfP1FBFk"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youtube.com/watch?v=UlMkWJY5T_w"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google.com/url?sa=i&amp;rct=j&amp;q=&amp;esrc=s&amp;source=images&amp;cd=&amp;cad=rja&amp;uact=8&amp;docid=7vFIomCl4fImBM&amp;tbnid=q3egp1yjTSIbUM:&amp;ved=0CAUQjRw&amp;url=http://healthland.time.com/2011/11/04/8-ways-to-beat-the-winter-blues/photo/deep-breathing/&amp;ei=F55FU9KlPND_yQHVvIF4&amp;bvm=bv.64507335,d.aWc&amp;psig=AFQjCNGvxLC2hqcoUL787Px-hOmka-o-gA&amp;ust=1397157770385150"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www.youtube.com/watch?v=rSrSemQUeSI"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google.com/url?sa=i&amp;rct=j&amp;q=&amp;esrc=s&amp;source=images&amp;cd=&amp;cad=rja&amp;uact=8&amp;docid=hG1UJUjrTEvV6M&amp;tbnid=Da4h1R7vas9ZWM:&amp;ved=0CAUQjRw&amp;url=http://ldawe.org/category/parenting-issues/&amp;ei=BZ9FU-OULKmwyQGz7IDQCQ&amp;bvm=bv.64507335,d.aWc&amp;psig=AFQjCNFAveWq5jLAH57TGgHEAYsNLhTvQQ&amp;ust=1397157966370863" TargetMode="Externa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marc.ucla.edu/body.cfm?id=22"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www.self-compassion.org/"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www.ted.com/talks/shawn_achor_the_happy_secret_to_better_work?language=en"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3127375"/>
          </a:xfrm>
        </p:spPr>
        <p:txBody>
          <a:bodyPr>
            <a:normAutofit fontScale="90000"/>
          </a:bodyPr>
          <a:lstStyle/>
          <a:p>
            <a:r>
              <a:rPr lang="en-US" sz="7200" dirty="0" smtClean="0">
                <a:latin typeface="Edwardian Script ITC" pitchFamily="66" charset="0"/>
              </a:rPr>
              <a:t>De-stressing </a:t>
            </a:r>
            <a:br>
              <a:rPr lang="en-US" sz="7200" dirty="0" smtClean="0">
                <a:latin typeface="Edwardian Script ITC" pitchFamily="66" charset="0"/>
              </a:rPr>
            </a:br>
            <a:r>
              <a:rPr lang="en-US" sz="7200" dirty="0" smtClean="0">
                <a:latin typeface="Edwardian Script ITC" pitchFamily="66" charset="0"/>
              </a:rPr>
              <a:t>Family Life</a:t>
            </a:r>
            <a:br>
              <a:rPr lang="en-US" sz="7200" dirty="0" smtClean="0">
                <a:latin typeface="Edwardian Script ITC" pitchFamily="66" charset="0"/>
              </a:rPr>
            </a:br>
            <a:endParaRPr lang="en-US" sz="7200" dirty="0">
              <a:latin typeface="Edwardian Script ITC" pitchFamily="66" charset="0"/>
            </a:endParaRPr>
          </a:p>
        </p:txBody>
      </p:sp>
      <p:sp>
        <p:nvSpPr>
          <p:cNvPr id="3" name="Subtitle 2"/>
          <p:cNvSpPr>
            <a:spLocks noGrp="1"/>
          </p:cNvSpPr>
          <p:nvPr>
            <p:ph type="subTitle" idx="1"/>
          </p:nvPr>
        </p:nvSpPr>
        <p:spPr>
          <a:xfrm>
            <a:off x="1371600" y="5410200"/>
            <a:ext cx="6400800" cy="914400"/>
          </a:xfrm>
        </p:spPr>
        <p:txBody>
          <a:bodyPr>
            <a:normAutofit fontScale="55000" lnSpcReduction="20000"/>
          </a:bodyPr>
          <a:lstStyle/>
          <a:p>
            <a:endParaRPr lang="en-US" dirty="0" smtClean="0"/>
          </a:p>
          <a:p>
            <a:r>
              <a:rPr lang="en-US" dirty="0" smtClean="0"/>
              <a:t>Michelle Cassidy</a:t>
            </a:r>
          </a:p>
          <a:p>
            <a:r>
              <a:rPr lang="en-US" dirty="0" smtClean="0"/>
              <a:t>April, 2015</a:t>
            </a:r>
            <a:endParaRPr lang="en-US" dirty="0"/>
          </a:p>
        </p:txBody>
      </p:sp>
      <p:pic>
        <p:nvPicPr>
          <p:cNvPr id="4" name="Picture 3" descr="logo_0002.jpg"/>
          <p:cNvPicPr/>
          <p:nvPr/>
        </p:nvPicPr>
        <p:blipFill>
          <a:blip r:embed="rId2" cstate="print"/>
          <a:stretch>
            <a:fillRect/>
          </a:stretch>
        </p:blipFill>
        <p:spPr>
          <a:xfrm>
            <a:off x="3581400" y="533400"/>
            <a:ext cx="1740738" cy="100066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appy-silouette-300x217.jpg"/>
          <p:cNvPicPr>
            <a:picLocks noGrp="1" noChangeAspect="1"/>
          </p:cNvPicPr>
          <p:nvPr>
            <p:ph idx="4294967295"/>
          </p:nvPr>
        </p:nvPicPr>
        <p:blipFill>
          <a:blip r:embed="rId3"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lstStyle/>
          <a:p>
            <a:r>
              <a:rPr lang="en-US" i="1" dirty="0" smtClean="0"/>
              <a:t>Who we are and how we engage in the world are much stronger predictors of how our children will do than what we know about parenting.  The question isn’t are you parenting in the right way? It is Are you the adult you want your child to grow up to be?</a:t>
            </a:r>
            <a:r>
              <a:rPr lang="en-US" dirty="0" smtClean="0"/>
              <a:t/>
            </a:r>
            <a:br>
              <a:rPr lang="en-US" dirty="0" smtClean="0"/>
            </a:br>
            <a:r>
              <a:rPr lang="en-US" dirty="0" smtClean="0"/>
              <a:t>					</a:t>
            </a:r>
            <a:r>
              <a:rPr lang="en-US" sz="3200" dirty="0" err="1" smtClean="0"/>
              <a:t>Brene</a:t>
            </a:r>
            <a:r>
              <a:rPr lang="en-US" sz="3200" dirty="0" smtClean="0"/>
              <a:t> Brown</a:t>
            </a:r>
            <a:endParaRPr lang="en-US"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6600" dirty="0" smtClean="0"/>
              <a:t>A case of the….</a:t>
            </a:r>
            <a:endParaRPr lang="en-US" sz="6600" dirty="0"/>
          </a:p>
        </p:txBody>
      </p:sp>
      <p:sp>
        <p:nvSpPr>
          <p:cNvPr id="3" name="Content Placeholder 2"/>
          <p:cNvSpPr>
            <a:spLocks noGrp="1"/>
          </p:cNvSpPr>
          <p:nvPr>
            <p:ph type="subTitle" idx="1"/>
          </p:nvPr>
        </p:nvSpPr>
        <p:spPr/>
        <p:txBody>
          <a:bodyPr>
            <a:normAutofit/>
          </a:bodyPr>
          <a:lstStyle/>
          <a:p>
            <a:pPr>
              <a:buNone/>
            </a:pPr>
            <a:r>
              <a:rPr lang="en-US" sz="6000" dirty="0" err="1" smtClean="0"/>
              <a:t>Ya</a:t>
            </a:r>
            <a:r>
              <a:rPr lang="en-US" sz="6000" dirty="0" smtClean="0"/>
              <a:t> buts………..</a:t>
            </a:r>
            <a:endParaRPr lang="en-US" sz="6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Relationship to Mental Health</a:t>
            </a:r>
            <a:endParaRPr lang="en-US" dirty="0"/>
          </a:p>
        </p:txBody>
      </p:sp>
      <p:sp>
        <p:nvSpPr>
          <p:cNvPr id="3" name="Content Placeholder 2"/>
          <p:cNvSpPr>
            <a:spLocks noGrp="1"/>
          </p:cNvSpPr>
          <p:nvPr>
            <p:ph idx="1"/>
          </p:nvPr>
        </p:nvSpPr>
        <p:spPr/>
        <p:txBody>
          <a:bodyPr/>
          <a:lstStyle/>
          <a:p>
            <a:pPr algn="ctr">
              <a:buNone/>
            </a:pPr>
            <a:r>
              <a:rPr lang="en-US" sz="4400" dirty="0" smtClean="0"/>
              <a:t>Wellbeing is not about absence of illness but about health and resiliency:</a:t>
            </a:r>
          </a:p>
          <a:p>
            <a:r>
              <a:rPr lang="en-US" dirty="0" smtClean="0"/>
              <a:t>Self regulation</a:t>
            </a:r>
          </a:p>
          <a:p>
            <a:r>
              <a:rPr lang="en-US" dirty="0" smtClean="0"/>
              <a:t>Self concept</a:t>
            </a:r>
          </a:p>
          <a:p>
            <a:r>
              <a:rPr lang="en-US" dirty="0" smtClean="0"/>
              <a:t>Self acceptance</a:t>
            </a:r>
          </a:p>
          <a:p>
            <a:r>
              <a:rPr lang="en-US" dirty="0" smtClean="0"/>
              <a:t>Connectedness/Belonging</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idx="4294967295"/>
          </p:nvPr>
        </p:nvSpPr>
        <p:spPr>
          <a:xfrm>
            <a:off x="1143000" y="609600"/>
            <a:ext cx="6629400" cy="5791199"/>
          </a:xfrm>
        </p:spPr>
        <p:txBody>
          <a:bodyPr>
            <a:normAutofit fontScale="90000"/>
          </a:bodyPr>
          <a:lstStyle/>
          <a:p>
            <a:r>
              <a:rPr lang="en-US" i="1" dirty="0" smtClean="0"/>
              <a:t>If the day ever came when we were able to accept ourselves and our children exactly as we are and they are, then, I believe we would have come to an understanding of what "good parenting" means.</a:t>
            </a:r>
            <a:r>
              <a:rPr lang="en-US" dirty="0" smtClean="0"/>
              <a:t/>
            </a:r>
            <a:br>
              <a:rPr lang="en-US" dirty="0" smtClean="0"/>
            </a:br>
            <a:r>
              <a:rPr lang="en-US" dirty="0" smtClean="0"/>
              <a:t>				</a:t>
            </a:r>
            <a:r>
              <a:rPr lang="en-US" b="1" dirty="0" smtClean="0"/>
              <a:t>Fred Rogers</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this important?</a:t>
            </a:r>
            <a:endParaRPr lang="en-US" dirty="0"/>
          </a:p>
        </p:txBody>
      </p:sp>
      <p:sp>
        <p:nvSpPr>
          <p:cNvPr id="3" name="Content Placeholder 2"/>
          <p:cNvSpPr>
            <a:spLocks noGrp="1"/>
          </p:cNvSpPr>
          <p:nvPr>
            <p:ph idx="1"/>
          </p:nvPr>
        </p:nvSpPr>
        <p:spPr/>
        <p:txBody>
          <a:bodyPr>
            <a:normAutofit lnSpcReduction="10000"/>
          </a:bodyPr>
          <a:lstStyle/>
          <a:p>
            <a:r>
              <a:rPr lang="en-US" dirty="0" smtClean="0"/>
              <a:t>Long term impacts of chronic stress</a:t>
            </a:r>
          </a:p>
          <a:p>
            <a:endParaRPr lang="en-US" dirty="0" smtClean="0"/>
          </a:p>
          <a:p>
            <a:r>
              <a:rPr lang="en-US" dirty="0" smtClean="0"/>
              <a:t>Brain adapts to protect itself</a:t>
            </a:r>
          </a:p>
          <a:p>
            <a:endParaRPr lang="en-US" dirty="0" smtClean="0"/>
          </a:p>
          <a:p>
            <a:r>
              <a:rPr lang="en-US" dirty="0" smtClean="0"/>
              <a:t>We can model coping strategies and stress reduction for our kids</a:t>
            </a:r>
          </a:p>
          <a:p>
            <a:endParaRPr lang="en-US" dirty="0" smtClean="0"/>
          </a:p>
          <a:p>
            <a:r>
              <a:rPr lang="en-US" dirty="0" smtClean="0"/>
              <a:t>Reduced parental stress= Reduced child stress</a:t>
            </a:r>
          </a:p>
          <a:p>
            <a:pPr>
              <a:buNone/>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bit about the brain</a:t>
            </a:r>
            <a:endParaRPr lang="en-US" dirty="0"/>
          </a:p>
        </p:txBody>
      </p:sp>
      <p:sp>
        <p:nvSpPr>
          <p:cNvPr id="3" name="Content Placeholder 2"/>
          <p:cNvSpPr>
            <a:spLocks noGrp="1"/>
          </p:cNvSpPr>
          <p:nvPr>
            <p:ph idx="1"/>
          </p:nvPr>
        </p:nvSpPr>
        <p:spPr/>
        <p:txBody>
          <a:bodyPr/>
          <a:lstStyle/>
          <a:p>
            <a:r>
              <a:rPr lang="en-US" dirty="0" smtClean="0"/>
              <a:t>Designed to keep our body in balance</a:t>
            </a:r>
          </a:p>
          <a:p>
            <a:pPr>
              <a:buNone/>
            </a:pPr>
            <a:endParaRPr lang="en-US" dirty="0" smtClean="0"/>
          </a:p>
          <a:p>
            <a:r>
              <a:rPr lang="en-US" dirty="0" smtClean="0"/>
              <a:t>Our body craves homeostasis</a:t>
            </a:r>
          </a:p>
          <a:p>
            <a:pPr>
              <a:buNone/>
            </a:pPr>
            <a:endParaRPr lang="en-US" dirty="0" smtClean="0"/>
          </a:p>
          <a:p>
            <a:r>
              <a:rPr lang="en-US" dirty="0" smtClean="0"/>
              <a:t>The brain supports </a:t>
            </a:r>
            <a:r>
              <a:rPr lang="en-US" i="1" dirty="0" smtClean="0"/>
              <a:t>adaptive functioning</a:t>
            </a:r>
          </a:p>
          <a:p>
            <a:pPr>
              <a:buNone/>
            </a:pPr>
            <a:endParaRPr lang="en-US" i="1" dirty="0" smtClean="0"/>
          </a:p>
          <a:p>
            <a:r>
              <a:rPr lang="en-US" dirty="0" smtClean="0"/>
              <a:t>It is hardwired to protect us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this important?</a:t>
            </a:r>
            <a:endParaRPr lang="en-US" dirty="0"/>
          </a:p>
        </p:txBody>
      </p:sp>
      <p:sp>
        <p:nvSpPr>
          <p:cNvPr id="3" name="Content Placeholder 2"/>
          <p:cNvSpPr>
            <a:spLocks noGrp="1"/>
          </p:cNvSpPr>
          <p:nvPr>
            <p:ph idx="1"/>
          </p:nvPr>
        </p:nvSpPr>
        <p:spPr/>
        <p:txBody>
          <a:bodyPr>
            <a:noAutofit/>
          </a:bodyPr>
          <a:lstStyle/>
          <a:p>
            <a:pPr algn="ctr">
              <a:buNone/>
            </a:pPr>
            <a:r>
              <a:rPr lang="en-US" sz="6600" dirty="0" smtClean="0"/>
              <a:t>Flight, </a:t>
            </a:r>
          </a:p>
          <a:p>
            <a:pPr algn="ctr">
              <a:buNone/>
            </a:pPr>
            <a:r>
              <a:rPr lang="en-US" sz="6600" dirty="0" smtClean="0"/>
              <a:t>Fight, </a:t>
            </a:r>
          </a:p>
          <a:p>
            <a:pPr algn="ctr">
              <a:buNone/>
            </a:pPr>
            <a:r>
              <a:rPr lang="en-US" sz="6600" dirty="0" smtClean="0"/>
              <a:t>or </a:t>
            </a:r>
          </a:p>
          <a:p>
            <a:pPr algn="ctr">
              <a:buNone/>
            </a:pPr>
            <a:r>
              <a:rPr lang="en-US" sz="6600" dirty="0" smtClean="0"/>
              <a:t>Freeze</a:t>
            </a:r>
            <a:endParaRPr lang="en-US" sz="6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Helpful Brain Model for Families</a:t>
            </a:r>
            <a:endParaRPr lang="en-US" dirty="0"/>
          </a:p>
        </p:txBody>
      </p:sp>
      <p:sp>
        <p:nvSpPr>
          <p:cNvPr id="3" name="Content Placeholder 2"/>
          <p:cNvSpPr>
            <a:spLocks noGrp="1"/>
          </p:cNvSpPr>
          <p:nvPr>
            <p:ph idx="1"/>
          </p:nvPr>
        </p:nvSpPr>
        <p:spPr/>
        <p:txBody>
          <a:bodyPr/>
          <a:lstStyle/>
          <a:p>
            <a:pPr algn="ctr">
              <a:buNone/>
            </a:pPr>
            <a:endParaRPr lang="en-US" dirty="0" smtClean="0">
              <a:hlinkClick r:id="rId2"/>
            </a:endParaRPr>
          </a:p>
          <a:p>
            <a:pPr algn="ctr">
              <a:buNone/>
            </a:pPr>
            <a:endParaRPr lang="en-US" dirty="0" smtClean="0">
              <a:hlinkClick r:id="rId2"/>
            </a:endParaRPr>
          </a:p>
          <a:p>
            <a:pPr algn="ctr">
              <a:buNone/>
            </a:pPr>
            <a:endParaRPr lang="en-US" dirty="0" smtClean="0">
              <a:hlinkClick r:id="rId2"/>
            </a:endParaRPr>
          </a:p>
          <a:p>
            <a:pPr algn="ctr">
              <a:buNone/>
            </a:pPr>
            <a:r>
              <a:rPr lang="en-US" dirty="0" smtClean="0">
                <a:hlinkClick r:id="rId2"/>
              </a:rPr>
              <a:t>http://www.youtube.com/watch?v=DD-lfP1FBFk</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Self Regulation: Putting on the Brakes</a:t>
            </a:r>
            <a:endParaRPr lang="en-US" dirty="0"/>
          </a:p>
        </p:txBody>
      </p:sp>
      <p:sp>
        <p:nvSpPr>
          <p:cNvPr id="3" name="Content Placeholder 2"/>
          <p:cNvSpPr>
            <a:spLocks noGrp="1"/>
          </p:cNvSpPr>
          <p:nvPr>
            <p:ph idx="1"/>
          </p:nvPr>
        </p:nvSpPr>
        <p:spPr>
          <a:xfrm>
            <a:off x="533400" y="2057400"/>
            <a:ext cx="8229600" cy="4525963"/>
          </a:xfrm>
        </p:spPr>
        <p:txBody>
          <a:bodyPr/>
          <a:lstStyle/>
          <a:p>
            <a:r>
              <a:rPr lang="en-US" dirty="0" smtClean="0"/>
              <a:t>We need our brain to have the alarm system, we wouldn’t want to turn if off BUT higher level cortical functions help us moderate it</a:t>
            </a:r>
          </a:p>
          <a:p>
            <a:r>
              <a:rPr lang="en-US" sz="4400" b="1" i="1" dirty="0" smtClean="0"/>
              <a:t>Plasticity</a:t>
            </a:r>
            <a:r>
              <a:rPr lang="en-US" sz="4400" b="1" dirty="0" smtClean="0"/>
              <a:t> </a:t>
            </a:r>
            <a:r>
              <a:rPr lang="en-US" dirty="0" smtClean="0"/>
              <a:t>allows us to strengthen how the brain regulates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447800"/>
            <a:ext cx="8229600" cy="3306762"/>
          </a:xfrm>
        </p:spPr>
        <p:txBody>
          <a:bodyPr/>
          <a:lstStyle/>
          <a:p>
            <a:r>
              <a:rPr lang="en-US" dirty="0" smtClean="0"/>
              <a:t>Changing Our Response</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sz="4000" dirty="0" smtClean="0"/>
              <a:t>Responses to Stress:</a:t>
            </a:r>
            <a:br>
              <a:rPr lang="en-CA" sz="4000" dirty="0" smtClean="0"/>
            </a:br>
            <a:r>
              <a:rPr lang="en-CA" sz="4000" dirty="0" smtClean="0"/>
              <a:t>Mind-Body-Behaviour Relationship</a:t>
            </a:r>
            <a:endParaRPr lang="en-US" sz="4000" dirty="0"/>
          </a:p>
        </p:txBody>
      </p:sp>
      <p:sp>
        <p:nvSpPr>
          <p:cNvPr id="3" name="Content Placeholder 2"/>
          <p:cNvSpPr>
            <a:spLocks noGrp="1"/>
          </p:cNvSpPr>
          <p:nvPr>
            <p:ph idx="1"/>
          </p:nvPr>
        </p:nvSpPr>
        <p:spPr>
          <a:xfrm>
            <a:off x="228600" y="1900262"/>
            <a:ext cx="8686800" cy="5029200"/>
          </a:xfrm>
        </p:spPr>
        <p:txBody>
          <a:bodyPr/>
          <a:lstStyle/>
          <a:p>
            <a:r>
              <a:rPr lang="en-CA" b="1" dirty="0" smtClean="0"/>
              <a:t>Mind</a:t>
            </a:r>
            <a:r>
              <a:rPr lang="en-CA" dirty="0" smtClean="0"/>
              <a:t> (cognitive response):  </a:t>
            </a:r>
          </a:p>
          <a:p>
            <a:pPr>
              <a:buNone/>
            </a:pPr>
            <a:r>
              <a:rPr lang="en-CA" dirty="0" smtClean="0"/>
              <a:t>	negative thoughts, attitudes and feelings</a:t>
            </a:r>
            <a:endParaRPr lang="en-CA" b="1" dirty="0" smtClean="0"/>
          </a:p>
          <a:p>
            <a:endParaRPr lang="en-CA" b="1" dirty="0" smtClean="0"/>
          </a:p>
          <a:p>
            <a:r>
              <a:rPr lang="en-CA" b="1" dirty="0" smtClean="0"/>
              <a:t>Body</a:t>
            </a:r>
            <a:r>
              <a:rPr lang="en-CA" dirty="0" smtClean="0"/>
              <a:t> (physiological response):  </a:t>
            </a:r>
          </a:p>
          <a:p>
            <a:pPr>
              <a:buNone/>
            </a:pPr>
            <a:r>
              <a:rPr lang="en-CA" dirty="0" smtClean="0"/>
              <a:t>	physical symptoms and bodily reactions</a:t>
            </a:r>
          </a:p>
          <a:p>
            <a:pPr>
              <a:buNone/>
            </a:pPr>
            <a:endParaRPr lang="en-CA" b="1" dirty="0" smtClean="0"/>
          </a:p>
          <a:p>
            <a:r>
              <a:rPr lang="en-CA" b="1" dirty="0" smtClean="0"/>
              <a:t>Behaviour</a:t>
            </a:r>
            <a:r>
              <a:rPr lang="en-CA" dirty="0" smtClean="0"/>
              <a:t> (behavioural response):  </a:t>
            </a:r>
          </a:p>
          <a:p>
            <a:pPr>
              <a:buNone/>
            </a:pPr>
            <a:r>
              <a:rPr lang="en-CA" dirty="0" smtClean="0"/>
              <a:t>	things you do to cope</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i="1" dirty="0" smtClean="0"/>
              <a:t>Understanding the Triad</a:t>
            </a:r>
            <a:endParaRPr lang="en-US" i="1"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Exercise</a:t>
            </a:r>
            <a:endParaRPr lang="en-US" dirty="0"/>
          </a:p>
        </p:txBody>
      </p:sp>
      <p:sp>
        <p:nvSpPr>
          <p:cNvPr id="3" name="Content Placeholder 2"/>
          <p:cNvSpPr>
            <a:spLocks noGrp="1"/>
          </p:cNvSpPr>
          <p:nvPr>
            <p:ph idx="1"/>
          </p:nvPr>
        </p:nvSpPr>
        <p:spPr/>
        <p:txBody>
          <a:bodyPr/>
          <a:lstStyle/>
          <a:p>
            <a:pPr>
              <a:buNone/>
            </a:pPr>
            <a:r>
              <a:rPr lang="en-US" i="1" dirty="0" smtClean="0"/>
              <a:t>You are sitting in your room at night reading.  You hear a noise/knocking at the window…..</a:t>
            </a:r>
          </a:p>
          <a:p>
            <a:pPr>
              <a:buNone/>
            </a:pPr>
            <a:endParaRPr lang="en-US" i="1" dirty="0" smtClean="0"/>
          </a:p>
          <a:p>
            <a:pPr>
              <a:buNone/>
            </a:pPr>
            <a:r>
              <a:rPr lang="en-US" i="1" dirty="0" smtClean="0"/>
              <a:t>Your first thought is…..</a:t>
            </a:r>
            <a:endParaRPr lang="en-US" i="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a:xfrm>
            <a:off x="228600" y="1066800"/>
            <a:ext cx="8686800" cy="5486400"/>
          </a:xfrm>
        </p:spPr>
        <p:txBody>
          <a:bodyPr>
            <a:normAutofit fontScale="92500" lnSpcReduction="20000"/>
          </a:bodyPr>
          <a:lstStyle/>
          <a:p>
            <a:pPr>
              <a:buNone/>
            </a:pPr>
            <a:endParaRPr lang="en-US" dirty="0" smtClean="0"/>
          </a:p>
          <a:p>
            <a:pPr>
              <a:buNone/>
            </a:pPr>
            <a:r>
              <a:rPr lang="en-US" dirty="0" smtClean="0"/>
              <a:t>What was your </a:t>
            </a:r>
            <a:r>
              <a:rPr lang="en-US" b="1" i="1" dirty="0" smtClean="0"/>
              <a:t>thought</a:t>
            </a:r>
            <a:r>
              <a:rPr lang="en-US" dirty="0" smtClean="0"/>
              <a:t>?</a:t>
            </a:r>
          </a:p>
          <a:p>
            <a:pPr>
              <a:buNone/>
            </a:pPr>
            <a:r>
              <a:rPr lang="en-US" dirty="0" smtClean="0"/>
              <a:t>i.e. animal, branch, person/burglar</a:t>
            </a:r>
          </a:p>
          <a:p>
            <a:pPr>
              <a:buNone/>
            </a:pPr>
            <a:r>
              <a:rPr lang="en-US" dirty="0" smtClean="0"/>
              <a:t>What did you say to yourself?</a:t>
            </a:r>
          </a:p>
          <a:p>
            <a:pPr>
              <a:buNone/>
            </a:pPr>
            <a:r>
              <a:rPr lang="en-US" dirty="0" smtClean="0"/>
              <a:t>i.e. “ no big deal” (branch)</a:t>
            </a:r>
          </a:p>
          <a:p>
            <a:pPr>
              <a:buNone/>
            </a:pPr>
            <a:r>
              <a:rPr lang="en-US" dirty="0" smtClean="0"/>
              <a:t>	   “oh no, I’ve got to get out of here” (burglar)</a:t>
            </a:r>
          </a:p>
          <a:p>
            <a:pPr>
              <a:buNone/>
            </a:pPr>
            <a:endParaRPr lang="en-US" dirty="0" smtClean="0"/>
          </a:p>
          <a:p>
            <a:pPr>
              <a:buNone/>
            </a:pPr>
            <a:r>
              <a:rPr lang="en-US" dirty="0" smtClean="0"/>
              <a:t>What</a:t>
            </a:r>
            <a:r>
              <a:rPr lang="en-US" b="1" i="1" dirty="0" smtClean="0"/>
              <a:t> feeling </a:t>
            </a:r>
            <a:r>
              <a:rPr lang="en-US" dirty="0" smtClean="0"/>
              <a:t>did your thoughts lead you to have?</a:t>
            </a:r>
          </a:p>
          <a:p>
            <a:pPr>
              <a:buNone/>
            </a:pPr>
            <a:r>
              <a:rPr lang="en-US" dirty="0" smtClean="0"/>
              <a:t>i.e. fear/dread (burglar)</a:t>
            </a:r>
          </a:p>
          <a:p>
            <a:pPr>
              <a:buNone/>
            </a:pPr>
            <a:endParaRPr lang="en-US" dirty="0" smtClean="0"/>
          </a:p>
          <a:p>
            <a:pPr>
              <a:buNone/>
            </a:pPr>
            <a:r>
              <a:rPr lang="en-US" dirty="0" smtClean="0"/>
              <a:t>How would that feeling influence your </a:t>
            </a:r>
            <a:r>
              <a:rPr lang="en-US" b="1" i="1" dirty="0" smtClean="0"/>
              <a:t>behavior</a:t>
            </a:r>
            <a:r>
              <a:rPr lang="en-US" dirty="0" smtClean="0"/>
              <a:t>?</a:t>
            </a:r>
          </a:p>
          <a:p>
            <a:pPr>
              <a:buNone/>
            </a:pPr>
            <a:r>
              <a:rPr lang="en-US" dirty="0" smtClean="0"/>
              <a:t>i.e. run/hide/shake/tremble</a:t>
            </a:r>
          </a:p>
          <a:p>
            <a:pPr>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20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20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2000"/>
                                        <p:tgtEl>
                                          <p:spTgt spid="3">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Effect transition="in" filter="fade">
                                      <p:cBhvr>
                                        <p:cTn id="47" dur="2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Understanding Our Needs</a:t>
            </a:r>
            <a:endParaRPr lang="en-US" dirty="0"/>
          </a:p>
        </p:txBody>
      </p:sp>
      <p:sp>
        <p:nvSpPr>
          <p:cNvPr id="5" name="Subtitle 4"/>
          <p:cNvSpPr>
            <a:spLocks noGrp="1"/>
          </p:cNvSpPr>
          <p:nvPr>
            <p:ph type="subTitle" idx="1"/>
          </p:nvPr>
        </p:nvSpPr>
        <p:spPr/>
        <p:txBody>
          <a:bodyPr/>
          <a:lstStyle/>
          <a:p>
            <a:r>
              <a:rPr lang="en-US" dirty="0" smtClean="0"/>
              <a:t>The foundation for finding the calm in the chaos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Connectedness and Belonging</a:t>
            </a:r>
            <a:endParaRPr lang="en-US" dirty="0"/>
          </a:p>
        </p:txBody>
      </p:sp>
      <p:sp>
        <p:nvSpPr>
          <p:cNvPr id="3" name="Content Placeholder 2"/>
          <p:cNvSpPr>
            <a:spLocks noGrp="1"/>
          </p:cNvSpPr>
          <p:nvPr>
            <p:ph idx="1"/>
          </p:nvPr>
        </p:nvSpPr>
        <p:spPr/>
        <p:txBody>
          <a:bodyPr/>
          <a:lstStyle/>
          <a:p>
            <a:pPr algn="ctr">
              <a:buNone/>
            </a:pPr>
            <a:endParaRPr lang="en-US" i="1" dirty="0" smtClean="0"/>
          </a:p>
          <a:p>
            <a:pPr algn="ctr">
              <a:buNone/>
            </a:pPr>
            <a:r>
              <a:rPr lang="en-US" i="1" dirty="0" smtClean="0"/>
              <a:t>The energy that exists between people when they feel seen, heard, and valued;</a:t>
            </a:r>
          </a:p>
          <a:p>
            <a:pPr algn="ctr">
              <a:buNone/>
            </a:pPr>
            <a:r>
              <a:rPr lang="en-US" i="1" dirty="0" smtClean="0"/>
              <a:t>when they can give and receive without </a:t>
            </a:r>
            <a:r>
              <a:rPr lang="en-US" i="1" dirty="0" err="1" smtClean="0"/>
              <a:t>judgement</a:t>
            </a:r>
            <a:r>
              <a:rPr lang="en-US" i="1" dirty="0" smtClean="0"/>
              <a:t>; and when they derive sustenance and strength from the relationship.</a:t>
            </a:r>
          </a:p>
          <a:p>
            <a:pPr>
              <a:buNone/>
            </a:pPr>
            <a:r>
              <a:rPr lang="en-US" i="1" dirty="0" smtClean="0"/>
              <a:t>							</a:t>
            </a:r>
            <a:r>
              <a:rPr lang="en-US" i="1" dirty="0" err="1" smtClean="0"/>
              <a:t>Brene</a:t>
            </a:r>
            <a:r>
              <a:rPr lang="en-US" i="1" dirty="0" smtClean="0"/>
              <a:t> Brown</a:t>
            </a:r>
            <a:endParaRPr lang="en-US" i="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239962"/>
          </a:xfrm>
        </p:spPr>
        <p:txBody>
          <a:bodyPr>
            <a:normAutofit/>
          </a:bodyPr>
          <a:lstStyle/>
          <a:p>
            <a:r>
              <a:rPr lang="en-US" dirty="0" smtClean="0"/>
              <a:t>Caring Relationships and </a:t>
            </a:r>
            <a:br>
              <a:rPr lang="en-US" dirty="0" smtClean="0"/>
            </a:br>
            <a:r>
              <a:rPr lang="en-US" dirty="0" smtClean="0"/>
              <a:t>Belonging</a:t>
            </a:r>
            <a:endParaRPr lang="en-US" dirty="0"/>
          </a:p>
        </p:txBody>
      </p:sp>
      <p:sp>
        <p:nvSpPr>
          <p:cNvPr id="3" name="Content Placeholder 2"/>
          <p:cNvSpPr>
            <a:spLocks noGrp="1"/>
          </p:cNvSpPr>
          <p:nvPr>
            <p:ph idx="1"/>
          </p:nvPr>
        </p:nvSpPr>
        <p:spPr>
          <a:xfrm>
            <a:off x="457200" y="2590800"/>
            <a:ext cx="8229600" cy="4038600"/>
          </a:xfrm>
        </p:spPr>
        <p:txBody>
          <a:bodyPr/>
          <a:lstStyle/>
          <a:p>
            <a:r>
              <a:rPr lang="en-US" dirty="0" smtClean="0"/>
              <a:t>Brain is hardwired for belonging and connection</a:t>
            </a:r>
          </a:p>
          <a:p>
            <a:r>
              <a:rPr lang="en-US" dirty="0" smtClean="0"/>
              <a:t>Survival instinct</a:t>
            </a:r>
          </a:p>
          <a:p>
            <a:r>
              <a:rPr lang="en-US" dirty="0" smtClean="0"/>
              <a:t>This is a pivotal mediator in identity development</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Connectedness and Attachment</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Dr. Gordon Neufeld</a:t>
            </a:r>
          </a:p>
          <a:p>
            <a:pPr>
              <a:buNone/>
            </a:pPr>
            <a:r>
              <a:rPr lang="en-US" sz="4400" i="1" dirty="0" smtClean="0"/>
              <a:t>Hold on to Your Kids</a:t>
            </a:r>
          </a:p>
          <a:p>
            <a:pPr>
              <a:buNone/>
            </a:pPr>
            <a:endParaRPr lang="en-US" i="1" dirty="0" smtClean="0"/>
          </a:p>
          <a:p>
            <a:pPr>
              <a:buNone/>
            </a:pPr>
            <a:r>
              <a:rPr lang="en-US" dirty="0" smtClean="0"/>
              <a:t>Why kids need us more than their peers.</a:t>
            </a:r>
          </a:p>
          <a:p>
            <a:pPr>
              <a:buNone/>
            </a:pPr>
            <a:r>
              <a:rPr lang="en-US" dirty="0" smtClean="0"/>
              <a:t>Competing attachment</a:t>
            </a:r>
          </a:p>
          <a:p>
            <a:pPr>
              <a:buNone/>
            </a:pPr>
            <a:endParaRPr lang="en-US" dirty="0" smtClean="0"/>
          </a:p>
          <a:p>
            <a:pPr>
              <a:buNone/>
            </a:pPr>
            <a:r>
              <a:rPr lang="en-US" dirty="0" smtClean="0"/>
              <a:t>What is happening?</a:t>
            </a:r>
          </a:p>
          <a:p>
            <a:pPr>
              <a:buNone/>
            </a:pPr>
            <a:endParaRPr lang="en-US" dirty="0" smtClean="0"/>
          </a:p>
          <a:p>
            <a:pPr>
              <a:buNone/>
            </a:pPr>
            <a:r>
              <a:rPr lang="en-US" dirty="0" smtClean="0">
                <a:hlinkClick r:id="rId2"/>
              </a:rPr>
              <a:t>http://www.youtube.com/watch?v=UlMkWJY5T_w</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990600"/>
            <a:ext cx="7772400" cy="1470025"/>
          </a:xfrm>
        </p:spPr>
        <p:txBody>
          <a:bodyPr/>
          <a:lstStyle/>
          <a:p>
            <a:r>
              <a:rPr lang="en-US" dirty="0" smtClean="0"/>
              <a:t>The Marshmallow Test</a:t>
            </a:r>
            <a:br>
              <a:rPr lang="en-US" dirty="0" smtClean="0"/>
            </a:br>
            <a:r>
              <a:rPr lang="en-US" dirty="0" smtClean="0"/>
              <a:t>Revisited</a:t>
            </a:r>
            <a:endParaRPr lang="en-US" dirty="0"/>
          </a:p>
        </p:txBody>
      </p:sp>
      <p:sp>
        <p:nvSpPr>
          <p:cNvPr id="5" name="Subtitle 4"/>
          <p:cNvSpPr>
            <a:spLocks noGrp="1"/>
          </p:cNvSpPr>
          <p:nvPr>
            <p:ph type="subTitle" idx="1"/>
          </p:nvPr>
        </p:nvSpPr>
        <p:spPr/>
        <p:txBody>
          <a:bodyPr/>
          <a:lstStyle/>
          <a:p>
            <a:endParaRPr lang="en-US"/>
          </a:p>
        </p:txBody>
      </p:sp>
      <p:pic>
        <p:nvPicPr>
          <p:cNvPr id="2" name="Picture 1"/>
          <p:cNvPicPr>
            <a:picLocks noChangeAspect="1"/>
          </p:cNvPicPr>
          <p:nvPr/>
        </p:nvPicPr>
        <p:blipFill>
          <a:blip r:embed="rId2" cstate="print"/>
          <a:stretch>
            <a:fillRect/>
          </a:stretch>
        </p:blipFill>
        <p:spPr>
          <a:xfrm>
            <a:off x="3352800" y="3124200"/>
            <a:ext cx="2526563" cy="3225842"/>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Increasing Connectedness</a:t>
            </a:r>
            <a:endParaRPr lang="en-US" dirty="0"/>
          </a:p>
        </p:txBody>
      </p:sp>
      <p:sp>
        <p:nvSpPr>
          <p:cNvPr id="3" name="Content Placeholder 2"/>
          <p:cNvSpPr>
            <a:spLocks noGrp="1"/>
          </p:cNvSpPr>
          <p:nvPr>
            <p:ph idx="1"/>
          </p:nvPr>
        </p:nvSpPr>
        <p:spPr>
          <a:xfrm>
            <a:off x="457200" y="1600200"/>
            <a:ext cx="8229600" cy="5257800"/>
          </a:xfrm>
        </p:spPr>
        <p:txBody>
          <a:bodyPr>
            <a:normAutofit fontScale="92500" lnSpcReduction="20000"/>
          </a:bodyPr>
          <a:lstStyle/>
          <a:p>
            <a:r>
              <a:rPr lang="en-US" dirty="0" smtClean="0"/>
              <a:t>One on One time (pick from the jar)</a:t>
            </a:r>
          </a:p>
          <a:p>
            <a:pPr>
              <a:buNone/>
            </a:pPr>
            <a:endParaRPr lang="en-US" dirty="0" smtClean="0"/>
          </a:p>
          <a:p>
            <a:r>
              <a:rPr lang="en-US" dirty="0" smtClean="0"/>
              <a:t>Create structure, set your family up for success</a:t>
            </a:r>
          </a:p>
          <a:p>
            <a:pPr>
              <a:buNone/>
            </a:pPr>
            <a:endParaRPr lang="en-US" dirty="0" smtClean="0"/>
          </a:p>
          <a:p>
            <a:r>
              <a:rPr lang="en-US" dirty="0" smtClean="0"/>
              <a:t>Tech Free Time</a:t>
            </a:r>
          </a:p>
          <a:p>
            <a:pPr>
              <a:buNone/>
            </a:pPr>
            <a:endParaRPr lang="en-US" dirty="0" smtClean="0"/>
          </a:p>
          <a:p>
            <a:r>
              <a:rPr lang="en-US" dirty="0" smtClean="0"/>
              <a:t>Talk over problems in a relaxed way, not when your primal brain is driving the process </a:t>
            </a:r>
          </a:p>
          <a:p>
            <a:pPr>
              <a:buNone/>
            </a:pPr>
            <a:endParaRPr lang="en-US" dirty="0" smtClean="0"/>
          </a:p>
          <a:p>
            <a:r>
              <a:rPr lang="en-US" dirty="0" smtClean="0"/>
              <a:t>Use scaling questions as a way to restore the calm </a:t>
            </a:r>
          </a:p>
          <a:p>
            <a:pPr>
              <a:buNone/>
            </a:pP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Family Mealtimes</a:t>
            </a:r>
            <a:endParaRPr lang="en-US" dirty="0"/>
          </a:p>
        </p:txBody>
      </p:sp>
      <p:sp>
        <p:nvSpPr>
          <p:cNvPr id="3" name="Content Placeholder 2"/>
          <p:cNvSpPr>
            <a:spLocks noGrp="1"/>
          </p:cNvSpPr>
          <p:nvPr>
            <p:ph idx="1"/>
          </p:nvPr>
        </p:nvSpPr>
        <p:spPr>
          <a:xfrm>
            <a:off x="457200" y="1600200"/>
            <a:ext cx="8229600" cy="5105400"/>
          </a:xfrm>
        </p:spPr>
        <p:txBody>
          <a:bodyPr>
            <a:normAutofit lnSpcReduction="10000"/>
          </a:bodyPr>
          <a:lstStyle/>
          <a:p>
            <a:pPr marL="514350" indent="-514350">
              <a:buFont typeface="+mj-lt"/>
              <a:buAutoNum type="arabicPeriod"/>
            </a:pPr>
            <a:r>
              <a:rPr lang="en-US" dirty="0" smtClean="0"/>
              <a:t>Schedule them if you have to</a:t>
            </a:r>
          </a:p>
          <a:p>
            <a:pPr marL="514350" indent="-514350">
              <a:buFont typeface="+mj-lt"/>
              <a:buAutoNum type="arabicPeriod"/>
            </a:pPr>
            <a:r>
              <a:rPr lang="en-US" dirty="0" smtClean="0"/>
              <a:t>No technology, including answering the phone</a:t>
            </a:r>
          </a:p>
          <a:p>
            <a:pPr marL="514350" indent="-514350">
              <a:buFont typeface="+mj-lt"/>
              <a:buAutoNum type="arabicPeriod"/>
            </a:pPr>
            <a:r>
              <a:rPr lang="en-US" dirty="0" smtClean="0"/>
              <a:t>Structure the conversation, must be positive</a:t>
            </a:r>
          </a:p>
          <a:p>
            <a:pPr marL="514350" indent="-514350">
              <a:buFont typeface="+mj-lt"/>
              <a:buAutoNum type="arabicPeriod"/>
            </a:pPr>
            <a:r>
              <a:rPr lang="en-US" dirty="0" smtClean="0"/>
              <a:t>Play soothing dinner music, have each family member create a playlist and rotate them</a:t>
            </a:r>
          </a:p>
          <a:p>
            <a:pPr marL="514350" indent="-514350">
              <a:buFont typeface="+mj-lt"/>
              <a:buAutoNum type="arabicPeriod"/>
            </a:pPr>
            <a:r>
              <a:rPr lang="en-US" dirty="0" smtClean="0"/>
              <a:t>Devote one meal month to each family member (choice of meal, pick the positive conversation starter, and 1 affirmation)**identity development</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5745162"/>
          </a:xfrm>
        </p:spPr>
        <p:txBody>
          <a:bodyPr/>
          <a:lstStyle/>
          <a:p>
            <a:r>
              <a:rPr lang="en-US" dirty="0" smtClean="0"/>
              <a:t> What we </a:t>
            </a:r>
            <a:r>
              <a:rPr lang="en-US" i="1" dirty="0" smtClean="0"/>
              <a:t>are</a:t>
            </a:r>
            <a:r>
              <a:rPr lang="en-US" dirty="0" smtClean="0"/>
              <a:t> teaches the child more than what we say, so we must </a:t>
            </a:r>
            <a:r>
              <a:rPr lang="en-US" i="1" dirty="0" smtClean="0"/>
              <a:t>be</a:t>
            </a:r>
            <a:r>
              <a:rPr lang="en-US" dirty="0" smtClean="0"/>
              <a:t> what we want our children to become.</a:t>
            </a:r>
            <a:br>
              <a:rPr lang="en-US" dirty="0" smtClean="0"/>
            </a:br>
            <a:r>
              <a:rPr lang="en-US" dirty="0" smtClean="0"/>
              <a:t>				</a:t>
            </a:r>
            <a:r>
              <a:rPr lang="en-US" sz="3600" dirty="0" smtClean="0"/>
              <a:t>Joseph Chilton Pearce</a:t>
            </a:r>
            <a:endParaRPr lang="en-US" sz="36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533400"/>
            <a:ext cx="7772400" cy="1470025"/>
          </a:xfrm>
        </p:spPr>
        <p:txBody>
          <a:bodyPr/>
          <a:lstStyle/>
          <a:p>
            <a:r>
              <a:rPr lang="en-US" dirty="0" smtClean="0"/>
              <a:t>Taking Care of You</a:t>
            </a:r>
            <a:endParaRPr lang="en-US" dirty="0"/>
          </a:p>
        </p:txBody>
      </p:sp>
      <p:sp>
        <p:nvSpPr>
          <p:cNvPr id="5" name="Subtitle 4"/>
          <p:cNvSpPr>
            <a:spLocks noGrp="1"/>
          </p:cNvSpPr>
          <p:nvPr>
            <p:ph type="subTitle" idx="1"/>
          </p:nvPr>
        </p:nvSpPr>
        <p:spPr>
          <a:xfrm>
            <a:off x="1371600" y="1981200"/>
            <a:ext cx="6400800" cy="1752600"/>
          </a:xfrm>
        </p:spPr>
        <p:txBody>
          <a:bodyPr/>
          <a:lstStyle/>
          <a:p>
            <a:r>
              <a:rPr lang="en-US" i="1" dirty="0" smtClean="0"/>
              <a:t>How to integrate self care </a:t>
            </a:r>
            <a:endParaRPr lang="en-US" i="1" dirty="0"/>
          </a:p>
        </p:txBody>
      </p:sp>
      <p:pic>
        <p:nvPicPr>
          <p:cNvPr id="3" name="Picture 2"/>
          <p:cNvPicPr>
            <a:picLocks noChangeAspect="1"/>
          </p:cNvPicPr>
          <p:nvPr/>
        </p:nvPicPr>
        <p:blipFill>
          <a:blip r:embed="rId3" cstate="print"/>
          <a:stretch>
            <a:fillRect/>
          </a:stretch>
        </p:blipFill>
        <p:spPr>
          <a:xfrm>
            <a:off x="2286000" y="3098800"/>
            <a:ext cx="4592437" cy="307340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Managing your Own Response</a:t>
            </a:r>
            <a:endParaRPr lang="en-US" dirty="0"/>
          </a:p>
        </p:txBody>
      </p:sp>
      <p:sp>
        <p:nvSpPr>
          <p:cNvPr id="3" name="Content Placeholder 2"/>
          <p:cNvSpPr>
            <a:spLocks noGrp="1"/>
          </p:cNvSpPr>
          <p:nvPr>
            <p:ph idx="1"/>
          </p:nvPr>
        </p:nvSpPr>
        <p:spPr/>
        <p:txBody>
          <a:bodyPr/>
          <a:lstStyle/>
          <a:p>
            <a:r>
              <a:rPr lang="en-US" dirty="0" smtClean="0"/>
              <a:t>Your own brain’s response</a:t>
            </a:r>
          </a:p>
          <a:p>
            <a:r>
              <a:rPr lang="en-US" dirty="0" smtClean="0"/>
              <a:t>What attributions are you making?</a:t>
            </a:r>
          </a:p>
          <a:p>
            <a:r>
              <a:rPr lang="en-US" dirty="0" smtClean="0"/>
              <a:t>What reactions are you having when you feel powerless?</a:t>
            </a:r>
          </a:p>
          <a:p>
            <a:r>
              <a:rPr lang="en-US" dirty="0" smtClean="0"/>
              <a:t>How do you continue to convey acceptance for them when you are frustrated?</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starts with YOU</a:t>
            </a:r>
            <a:endParaRPr lang="en-US" dirty="0"/>
          </a:p>
        </p:txBody>
      </p:sp>
      <p:sp>
        <p:nvSpPr>
          <p:cNvPr id="3" name="Content Placeholder 2"/>
          <p:cNvSpPr>
            <a:spLocks noGrp="1"/>
          </p:cNvSpPr>
          <p:nvPr>
            <p:ph idx="1"/>
          </p:nvPr>
        </p:nvSpPr>
        <p:spPr>
          <a:xfrm>
            <a:off x="457200" y="1600200"/>
            <a:ext cx="8229600" cy="5105400"/>
          </a:xfrm>
        </p:spPr>
        <p:txBody>
          <a:bodyPr>
            <a:normAutofit fontScale="92500" lnSpcReduction="20000"/>
          </a:bodyPr>
          <a:lstStyle/>
          <a:p>
            <a:pPr>
              <a:buNone/>
            </a:pPr>
            <a:r>
              <a:rPr lang="en-US" dirty="0" smtClean="0"/>
              <a:t>Imagine a “you first” day…..</a:t>
            </a:r>
          </a:p>
          <a:p>
            <a:pPr>
              <a:buNone/>
            </a:pPr>
            <a:endParaRPr lang="en-US" dirty="0" smtClean="0"/>
          </a:p>
          <a:p>
            <a:pPr algn="ctr">
              <a:buNone/>
            </a:pPr>
            <a:r>
              <a:rPr lang="en-US" i="1" dirty="0" smtClean="0"/>
              <a:t>What would it look like?</a:t>
            </a:r>
          </a:p>
          <a:p>
            <a:pPr algn="ctr">
              <a:buNone/>
            </a:pPr>
            <a:endParaRPr lang="en-US" i="1" dirty="0" smtClean="0"/>
          </a:p>
          <a:p>
            <a:pPr algn="ctr">
              <a:buNone/>
            </a:pPr>
            <a:r>
              <a:rPr lang="en-US" i="1" dirty="0" smtClean="0"/>
              <a:t>What would you be doing?</a:t>
            </a:r>
          </a:p>
          <a:p>
            <a:pPr algn="ctr">
              <a:buNone/>
            </a:pPr>
            <a:endParaRPr lang="en-US" i="1" dirty="0" smtClean="0"/>
          </a:p>
          <a:p>
            <a:pPr algn="ctr">
              <a:buNone/>
            </a:pPr>
            <a:r>
              <a:rPr lang="en-US" i="1" dirty="0" smtClean="0"/>
              <a:t>Who would be with you?</a:t>
            </a:r>
          </a:p>
          <a:p>
            <a:endParaRPr lang="en-US" dirty="0" smtClean="0"/>
          </a:p>
          <a:p>
            <a:pPr>
              <a:buNone/>
            </a:pPr>
            <a:r>
              <a:rPr lang="en-US" dirty="0" smtClean="0"/>
              <a:t>Is there any part of that day you can bring in to your life intentionally, even if it is just one hour per week….</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BEHAVIOR</a:t>
            </a:r>
            <a:endParaRPr lang="en-US" dirty="0"/>
          </a:p>
        </p:txBody>
      </p:sp>
      <p:sp>
        <p:nvSpPr>
          <p:cNvPr id="4" name="Content Placeholder 3"/>
          <p:cNvSpPr>
            <a:spLocks noGrp="1"/>
          </p:cNvSpPr>
          <p:nvPr>
            <p:ph idx="1"/>
          </p:nvPr>
        </p:nvSpPr>
        <p:spPr/>
        <p:txBody>
          <a:bodyPr/>
          <a:lstStyle/>
          <a:p>
            <a:r>
              <a:rPr lang="en-US" dirty="0" smtClean="0"/>
              <a:t>Keeping our social connections</a:t>
            </a:r>
          </a:p>
          <a:p>
            <a:r>
              <a:rPr lang="en-US" dirty="0" smtClean="0"/>
              <a:t>Not isolating ourselves when the going gets tough</a:t>
            </a:r>
          </a:p>
          <a:p>
            <a:r>
              <a:rPr lang="en-US" dirty="0" smtClean="0"/>
              <a:t>Allowing ourselves to be vulnerable and seek support</a:t>
            </a:r>
          </a:p>
          <a:p>
            <a:r>
              <a:rPr lang="en-US" dirty="0" smtClean="0"/>
              <a:t>Integrating more joy giving activities into our lives</a:t>
            </a:r>
          </a:p>
          <a:p>
            <a:pPr>
              <a:buNone/>
            </a:pPr>
            <a:endParaRPr lang="en-US"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Take Care of You and You will take care of your family</a:t>
            </a:r>
            <a:endParaRPr lang="en-US" dirty="0"/>
          </a:p>
        </p:txBody>
      </p:sp>
      <p:sp>
        <p:nvSpPr>
          <p:cNvPr id="3" name="Content Placeholder 2"/>
          <p:cNvSpPr>
            <a:spLocks noGrp="1"/>
          </p:cNvSpPr>
          <p:nvPr>
            <p:ph idx="1"/>
          </p:nvPr>
        </p:nvSpPr>
        <p:spPr>
          <a:xfrm>
            <a:off x="457200" y="2133600"/>
            <a:ext cx="8229600" cy="3992563"/>
          </a:xfrm>
        </p:spPr>
        <p:txBody>
          <a:bodyPr>
            <a:normAutofit fontScale="92500" lnSpcReduction="10000"/>
          </a:bodyPr>
          <a:lstStyle/>
          <a:p>
            <a:r>
              <a:rPr lang="en-US" dirty="0" smtClean="0"/>
              <a:t>Make time for yourself</a:t>
            </a:r>
          </a:p>
          <a:p>
            <a:pPr>
              <a:buNone/>
            </a:pPr>
            <a:endParaRPr lang="en-US" dirty="0" smtClean="0"/>
          </a:p>
          <a:p>
            <a:r>
              <a:rPr lang="en-US" dirty="0" smtClean="0"/>
              <a:t>Build a support network</a:t>
            </a:r>
          </a:p>
          <a:p>
            <a:pPr>
              <a:buNone/>
            </a:pPr>
            <a:endParaRPr lang="en-US" dirty="0" smtClean="0"/>
          </a:p>
          <a:p>
            <a:r>
              <a:rPr lang="en-US" dirty="0" smtClean="0"/>
              <a:t>Practice stress reduction</a:t>
            </a:r>
          </a:p>
          <a:p>
            <a:pPr>
              <a:buNone/>
            </a:pPr>
            <a:endParaRPr lang="en-US" dirty="0" smtClean="0"/>
          </a:p>
          <a:p>
            <a:r>
              <a:rPr lang="en-US" dirty="0" smtClean="0"/>
              <a:t>Get help if you feel your stress level is impacting you in ways you cannot manage</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Take up Smoking</a:t>
            </a:r>
            <a:endParaRPr lang="en-US" dirty="0"/>
          </a:p>
        </p:txBody>
      </p:sp>
      <p:sp>
        <p:nvSpPr>
          <p:cNvPr id="3" name="Content Placeholder 2"/>
          <p:cNvSpPr>
            <a:spLocks noGrp="1"/>
          </p:cNvSpPr>
          <p:nvPr>
            <p:ph idx="1"/>
          </p:nvPr>
        </p:nvSpPr>
        <p:spPr>
          <a:xfrm>
            <a:off x="457200" y="1600200"/>
            <a:ext cx="8229600" cy="5257800"/>
          </a:xfrm>
        </p:spPr>
        <p:txBody>
          <a:bodyPr>
            <a:normAutofit fontScale="92500" lnSpcReduction="20000"/>
          </a:bodyPr>
          <a:lstStyle/>
          <a:p>
            <a:pPr>
              <a:buNone/>
            </a:pPr>
            <a:r>
              <a:rPr lang="en-US" dirty="0" smtClean="0"/>
              <a:t>Just kidding!</a:t>
            </a:r>
          </a:p>
          <a:p>
            <a:pPr>
              <a:buNone/>
            </a:pPr>
            <a:endParaRPr lang="en-US" dirty="0" smtClean="0"/>
          </a:p>
          <a:p>
            <a:pPr>
              <a:buNone/>
            </a:pPr>
            <a:r>
              <a:rPr lang="en-US" dirty="0" smtClean="0"/>
              <a:t>Why this works:</a:t>
            </a:r>
          </a:p>
          <a:p>
            <a:pPr>
              <a:buNone/>
            </a:pPr>
            <a:endParaRPr lang="en-US" dirty="0" smtClean="0"/>
          </a:p>
          <a:p>
            <a:pPr>
              <a:buNone/>
            </a:pPr>
            <a:endParaRPr lang="en-US" dirty="0" smtClean="0"/>
          </a:p>
          <a:p>
            <a:pPr>
              <a:buFont typeface="Wingdings" pitchFamily="2" charset="2"/>
              <a:buChar char="Ø"/>
            </a:pPr>
            <a:r>
              <a:rPr lang="en-US" dirty="0" smtClean="0"/>
              <a:t>Taking a break physically from place/environment which generates stress</a:t>
            </a:r>
          </a:p>
          <a:p>
            <a:pPr>
              <a:buFont typeface="Wingdings" pitchFamily="2" charset="2"/>
              <a:buChar char="Ø"/>
            </a:pPr>
            <a:r>
              <a:rPr lang="en-US" dirty="0" smtClean="0"/>
              <a:t>Deep breathing</a:t>
            </a:r>
          </a:p>
          <a:p>
            <a:pPr>
              <a:buFont typeface="Wingdings" pitchFamily="2" charset="2"/>
              <a:buChar char="Ø"/>
            </a:pPr>
            <a:r>
              <a:rPr lang="en-US" dirty="0" smtClean="0"/>
              <a:t>3 breath hug</a:t>
            </a:r>
          </a:p>
          <a:p>
            <a:pPr>
              <a:buFont typeface="Wingdings" pitchFamily="2" charset="2"/>
              <a:buChar char="Ø"/>
            </a:pPr>
            <a:endParaRPr lang="en-US" dirty="0" smtClean="0"/>
          </a:p>
          <a:p>
            <a:pPr>
              <a:buNone/>
            </a:pPr>
            <a:r>
              <a:rPr lang="en-US" dirty="0" smtClean="0"/>
              <a:t>Let’s practice…</a:t>
            </a:r>
          </a:p>
          <a:p>
            <a:pPr>
              <a:buNone/>
            </a:pPr>
            <a:endParaRPr lang="en-US" dirty="0"/>
          </a:p>
        </p:txBody>
      </p:sp>
      <p:pic>
        <p:nvPicPr>
          <p:cNvPr id="4" name="irc_mi" descr="http://timewellness.files.wordpress.com/2011/11/deep-breathing.jpg?w=307">
            <a:hlinkClick r:id="rId2"/>
          </p:cNvPr>
          <p:cNvPicPr/>
          <p:nvPr/>
        </p:nvPicPr>
        <p:blipFill>
          <a:blip r:embed="rId3" cstate="print"/>
          <a:srcRect/>
          <a:stretch>
            <a:fillRect/>
          </a:stretch>
        </p:blipFill>
        <p:spPr bwMode="auto">
          <a:xfrm>
            <a:off x="4343400" y="1371600"/>
            <a:ext cx="3835400"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516562"/>
          </a:xfrm>
        </p:spPr>
        <p:txBody>
          <a:bodyPr/>
          <a:lstStyle/>
          <a:p>
            <a:r>
              <a:rPr lang="en-US" b="1" i="1" dirty="0" smtClean="0"/>
              <a:t>Man can alter his life by altering his thoughts.</a:t>
            </a:r>
            <a:r>
              <a:rPr lang="en-US" dirty="0" smtClean="0"/>
              <a:t/>
            </a:r>
            <a:br>
              <a:rPr lang="en-US" dirty="0" smtClean="0"/>
            </a:br>
            <a:r>
              <a:rPr lang="en-US" dirty="0" smtClean="0"/>
              <a:t>				</a:t>
            </a:r>
            <a:r>
              <a:rPr lang="en-US" sz="3600" dirty="0" smtClean="0"/>
              <a:t>William James</a:t>
            </a:r>
            <a:endParaRPr lang="en-US" sz="36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163762"/>
          </a:xfrm>
        </p:spPr>
        <p:txBody>
          <a:bodyPr>
            <a:normAutofit/>
          </a:bodyPr>
          <a:lstStyle/>
          <a:p>
            <a:r>
              <a:rPr lang="en-US" dirty="0" smtClean="0"/>
              <a:t>Neurons that fire together…</a:t>
            </a:r>
            <a:br>
              <a:rPr lang="en-US" dirty="0" smtClean="0"/>
            </a:br>
            <a:r>
              <a:rPr lang="en-US" dirty="0" smtClean="0"/>
              <a:t>Wire together</a:t>
            </a:r>
            <a:endParaRPr lang="en-US" dirty="0"/>
          </a:p>
        </p:txBody>
      </p:sp>
      <p:sp>
        <p:nvSpPr>
          <p:cNvPr id="3" name="Content Placeholder 2"/>
          <p:cNvSpPr>
            <a:spLocks noGrp="1"/>
          </p:cNvSpPr>
          <p:nvPr>
            <p:ph idx="1"/>
          </p:nvPr>
        </p:nvSpPr>
        <p:spPr>
          <a:xfrm>
            <a:off x="457200" y="2667000"/>
            <a:ext cx="8229600" cy="3459163"/>
          </a:xfrm>
        </p:spPr>
        <p:txBody>
          <a:bodyPr/>
          <a:lstStyle/>
          <a:p>
            <a:r>
              <a:rPr lang="en-US" dirty="0" smtClean="0"/>
              <a:t>Where you focus attention stimulates certain parts of the brain</a:t>
            </a:r>
          </a:p>
          <a:p>
            <a:r>
              <a:rPr lang="en-US" dirty="0" smtClean="0"/>
              <a:t>We are wiring our pathways</a:t>
            </a:r>
          </a:p>
          <a:p>
            <a:r>
              <a:rPr lang="en-US" dirty="0" smtClean="0"/>
              <a:t>Let’s learn how to control it</a:t>
            </a:r>
          </a:p>
          <a:p>
            <a:r>
              <a:rPr lang="en-US" dirty="0" smtClean="0"/>
              <a:t>CHOOSE to focus on the positive</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Letting Go</a:t>
            </a:r>
            <a:endParaRPr lang="en-US" dirty="0"/>
          </a:p>
        </p:txBody>
      </p:sp>
      <p:sp>
        <p:nvSpPr>
          <p:cNvPr id="3" name="Content Placeholder 2"/>
          <p:cNvSpPr>
            <a:spLocks noGrp="1"/>
          </p:cNvSpPr>
          <p:nvPr>
            <p:ph idx="1"/>
          </p:nvPr>
        </p:nvSpPr>
        <p:spPr/>
        <p:txBody>
          <a:bodyPr/>
          <a:lstStyle/>
          <a:p>
            <a:pPr>
              <a:buNone/>
            </a:pPr>
            <a:endParaRPr lang="en-US" dirty="0" smtClean="0"/>
          </a:p>
          <a:p>
            <a:pPr>
              <a:buNone/>
            </a:pPr>
            <a:endParaRPr lang="en-US" dirty="0" smtClean="0"/>
          </a:p>
          <a:p>
            <a:pPr>
              <a:buNone/>
            </a:pPr>
            <a:r>
              <a:rPr lang="en-US" dirty="0" smtClean="0">
                <a:hlinkClick r:id="rId2"/>
              </a:rPr>
              <a:t>http://www.youtube.com/watch?v=rSrSemQUeSI</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rc_mi" descr="http://ldawe.files.wordpress.com/2014/03/mindfulness.jpg">
            <a:hlinkClick r:id="rId2"/>
          </p:cNvPr>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Mind, Body, and Behavior</a:t>
            </a:r>
            <a:br>
              <a:rPr lang="en-US" dirty="0" smtClean="0"/>
            </a:br>
            <a:r>
              <a:rPr lang="en-US" i="1" dirty="0" smtClean="0"/>
              <a:t>Mindfulness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Paying attention to the present…</a:t>
            </a:r>
          </a:p>
          <a:p>
            <a:pPr>
              <a:buNone/>
            </a:pPr>
            <a:endParaRPr lang="en-US" dirty="0" smtClean="0"/>
          </a:p>
          <a:p>
            <a:pPr>
              <a:buNone/>
            </a:pPr>
            <a:r>
              <a:rPr lang="en-US" dirty="0" smtClean="0"/>
              <a:t>Without </a:t>
            </a:r>
            <a:r>
              <a:rPr lang="en-US" dirty="0" err="1" smtClean="0"/>
              <a:t>judgement</a:t>
            </a:r>
            <a:endParaRPr lang="en-US" dirty="0" smtClean="0"/>
          </a:p>
          <a:p>
            <a:pPr>
              <a:buNone/>
            </a:pPr>
            <a:r>
              <a:rPr lang="en-US" dirty="0" smtClean="0"/>
              <a:t>Without expectations</a:t>
            </a:r>
          </a:p>
          <a:p>
            <a:pPr>
              <a:buNone/>
            </a:pPr>
            <a:r>
              <a:rPr lang="en-US" dirty="0" smtClean="0"/>
              <a:t>Without fear</a:t>
            </a:r>
          </a:p>
          <a:p>
            <a:pPr>
              <a:buNone/>
            </a:pPr>
            <a:endParaRPr lang="en-US" dirty="0"/>
          </a:p>
          <a:p>
            <a:pPr>
              <a:buNone/>
            </a:pPr>
            <a:r>
              <a:rPr lang="en-US" dirty="0" smtClean="0"/>
              <a:t>Just accept it as it is….</a:t>
            </a:r>
          </a:p>
          <a:p>
            <a:pPr>
              <a:buNone/>
            </a:pPr>
            <a:r>
              <a:rPr lang="en-US" dirty="0" smtClean="0"/>
              <a:t>Let’s practice</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Mindfulness</a:t>
            </a:r>
            <a:endParaRPr lang="en-US" dirty="0"/>
          </a:p>
        </p:txBody>
      </p:sp>
      <p:sp>
        <p:nvSpPr>
          <p:cNvPr id="3" name="Content Placeholder 2"/>
          <p:cNvSpPr>
            <a:spLocks noGrp="1"/>
          </p:cNvSpPr>
          <p:nvPr>
            <p:ph idx="1"/>
          </p:nvPr>
        </p:nvSpPr>
        <p:spPr/>
        <p:txBody>
          <a:bodyPr/>
          <a:lstStyle/>
          <a:p>
            <a:r>
              <a:rPr lang="en-US" dirty="0" smtClean="0">
                <a:solidFill>
                  <a:srgbClr val="FF0000"/>
                </a:solidFill>
              </a:rPr>
              <a:t>A seated meditation may be easiest  OR a body scan</a:t>
            </a:r>
          </a:p>
          <a:p>
            <a:r>
              <a:rPr lang="en-CA" dirty="0" err="1" smtClean="0"/>
              <a:t>MARC.ucla</a:t>
            </a:r>
            <a:r>
              <a:rPr lang="en-CA" dirty="0" smtClean="0"/>
              <a:t> (Mindfulness Awareness Resource Centre) meditation recordings iTunes U</a:t>
            </a:r>
            <a:endParaRPr lang="en-US" dirty="0" smtClean="0"/>
          </a:p>
          <a:p>
            <a:pPr algn="ctr">
              <a:buNone/>
            </a:pPr>
            <a:r>
              <a:rPr lang="en-CA" dirty="0" smtClean="0">
                <a:hlinkClick r:id="rId3"/>
              </a:rPr>
              <a:t>Guided Mindfulness </a:t>
            </a:r>
            <a:r>
              <a:rPr lang="en-CA" dirty="0" smtClean="0"/>
              <a:t> </a:t>
            </a:r>
          </a:p>
          <a:p>
            <a:pPr algn="ctr">
              <a:buNone/>
            </a:pPr>
            <a:r>
              <a:rPr lang="en-CA" dirty="0" smtClean="0"/>
              <a:t>(free audio guided meditations)</a:t>
            </a:r>
            <a:endParaRPr lang="en-US" dirty="0" smtClean="0"/>
          </a:p>
          <a:p>
            <a:pPr>
              <a:buNone/>
            </a:pPr>
            <a:endParaRPr lang="en-US" dirty="0">
              <a:solidFill>
                <a:srgbClr val="FF00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lstStyle/>
          <a:p>
            <a:r>
              <a:rPr lang="en-US" dirty="0" smtClean="0"/>
              <a:t>Self Compassion</a:t>
            </a:r>
            <a:endParaRPr lang="en-US" dirty="0"/>
          </a:p>
        </p:txBody>
      </p:sp>
      <p:sp>
        <p:nvSpPr>
          <p:cNvPr id="3" name="Content Placeholder 2"/>
          <p:cNvSpPr>
            <a:spLocks noGrp="1"/>
          </p:cNvSpPr>
          <p:nvPr>
            <p:ph idx="1"/>
          </p:nvPr>
        </p:nvSpPr>
        <p:spPr>
          <a:xfrm>
            <a:off x="457200" y="2438400"/>
            <a:ext cx="8229600" cy="4419600"/>
          </a:xfrm>
        </p:spPr>
        <p:txBody>
          <a:bodyPr>
            <a:normAutofit/>
          </a:bodyPr>
          <a:lstStyle/>
          <a:p>
            <a:pPr algn="ctr">
              <a:buNone/>
            </a:pPr>
            <a:r>
              <a:rPr lang="en-US" sz="4400" i="1" dirty="0" smtClean="0"/>
              <a:t>Not about judging ourselves positively, but a way of relating to ourselves kindly, embracing  ourselves lovingly flaws and all</a:t>
            </a:r>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Compassion</a:t>
            </a:r>
            <a:endParaRPr lang="en-US" dirty="0"/>
          </a:p>
        </p:txBody>
      </p:sp>
      <p:sp>
        <p:nvSpPr>
          <p:cNvPr id="3" name="Content Placeholder 2"/>
          <p:cNvSpPr>
            <a:spLocks noGrp="1"/>
          </p:cNvSpPr>
          <p:nvPr>
            <p:ph idx="1"/>
          </p:nvPr>
        </p:nvSpPr>
        <p:spPr/>
        <p:txBody>
          <a:bodyPr/>
          <a:lstStyle/>
          <a:p>
            <a:pPr algn="ctr">
              <a:buNone/>
            </a:pPr>
            <a:r>
              <a:rPr lang="en-US" i="1" dirty="0" smtClean="0"/>
              <a:t>The thing that is really hard, ,and really amazing, is giving up on being perfect and beginning the work of becoming yourself.</a:t>
            </a:r>
          </a:p>
          <a:p>
            <a:pPr>
              <a:buNone/>
            </a:pPr>
            <a:r>
              <a:rPr lang="en-US" dirty="0" smtClean="0"/>
              <a:t>							Anna </a:t>
            </a:r>
            <a:r>
              <a:rPr lang="en-US" dirty="0" err="1" smtClean="0"/>
              <a:t>Quidlen</a:t>
            </a:r>
            <a:endParaRPr lang="en-US" dirty="0" smtClean="0"/>
          </a:p>
          <a:p>
            <a:pPr algn="ctr">
              <a:buNone/>
            </a:pPr>
            <a:r>
              <a:rPr lang="en-US" dirty="0" smtClean="0">
                <a:hlinkClick r:id="rId2"/>
              </a:rPr>
              <a:t>http://www.self-compassion.org/</a:t>
            </a:r>
            <a:endParaRPr lang="en-US" dirty="0" smtClean="0"/>
          </a:p>
          <a:p>
            <a:endParaRPr lang="en-US" dirty="0" smtClean="0"/>
          </a:p>
          <a:p>
            <a:r>
              <a:rPr lang="en-US" dirty="0" smtClean="0"/>
              <a:t>Treating yourself as you would a good friend</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58962"/>
          </a:xfrm>
        </p:spPr>
        <p:txBody>
          <a:bodyPr/>
          <a:lstStyle/>
          <a:p>
            <a:r>
              <a:rPr lang="en-US" dirty="0" smtClean="0"/>
              <a:t>Are you ready to change the lens?</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pPr>
              <a:buNone/>
            </a:pPr>
            <a:endParaRPr lang="en-US" dirty="0" smtClean="0"/>
          </a:p>
          <a:p>
            <a:pPr>
              <a:buNone/>
            </a:pPr>
            <a:endParaRPr lang="en-US" dirty="0" smtClean="0"/>
          </a:p>
          <a:p>
            <a:pPr>
              <a:buNone/>
            </a:pPr>
            <a:endParaRPr lang="en-US" dirty="0" smtClean="0"/>
          </a:p>
          <a:p>
            <a:pPr>
              <a:buNone/>
            </a:pPr>
            <a:r>
              <a:rPr lang="en-US" dirty="0" smtClean="0">
                <a:hlinkClick r:id="rId3"/>
              </a:rPr>
              <a:t>http://www.ted.com/talks/shawn_achor_the_happy_secret_to_better_work?language=en</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21 day Challenge</a:t>
            </a:r>
            <a:endParaRPr lang="en-US" dirty="0"/>
          </a:p>
        </p:txBody>
      </p:sp>
      <p:sp>
        <p:nvSpPr>
          <p:cNvPr id="3" name="Content Placeholder 2"/>
          <p:cNvSpPr>
            <a:spLocks noGrp="1"/>
          </p:cNvSpPr>
          <p:nvPr>
            <p:ph idx="1"/>
          </p:nvPr>
        </p:nvSpPr>
        <p:spPr/>
        <p:txBody>
          <a:bodyPr>
            <a:normAutofit lnSpcReduction="10000"/>
          </a:bodyPr>
          <a:lstStyle/>
          <a:p>
            <a:pPr marL="514350" indent="-514350">
              <a:buNone/>
            </a:pPr>
            <a:r>
              <a:rPr lang="en-US" dirty="0" smtClean="0"/>
              <a:t>Daily:</a:t>
            </a:r>
          </a:p>
          <a:p>
            <a:pPr marL="514350" indent="-514350">
              <a:buNone/>
            </a:pPr>
            <a:endParaRPr lang="en-US" dirty="0" smtClean="0"/>
          </a:p>
          <a:p>
            <a:pPr marL="514350" indent="-514350">
              <a:buFont typeface="+mj-lt"/>
              <a:buAutoNum type="arabicPeriod"/>
            </a:pPr>
            <a:r>
              <a:rPr lang="en-US" dirty="0" smtClean="0"/>
              <a:t>Write down 3 new things you were grateful for that day</a:t>
            </a:r>
          </a:p>
          <a:p>
            <a:pPr marL="514350" indent="-514350">
              <a:buFont typeface="+mj-lt"/>
              <a:buAutoNum type="arabicPeriod"/>
            </a:pPr>
            <a:r>
              <a:rPr lang="en-US" dirty="0" smtClean="0"/>
              <a:t>Journal one positive experience</a:t>
            </a:r>
          </a:p>
          <a:p>
            <a:pPr marL="514350" indent="-514350">
              <a:buFont typeface="+mj-lt"/>
              <a:buAutoNum type="arabicPeriod"/>
            </a:pPr>
            <a:r>
              <a:rPr lang="en-US" dirty="0" smtClean="0"/>
              <a:t>Exercise</a:t>
            </a:r>
          </a:p>
          <a:p>
            <a:pPr marL="514350" indent="-514350">
              <a:buFont typeface="+mj-lt"/>
              <a:buAutoNum type="arabicPeriod"/>
            </a:pPr>
            <a:r>
              <a:rPr lang="en-US" dirty="0" smtClean="0"/>
              <a:t>Meditation</a:t>
            </a:r>
          </a:p>
          <a:p>
            <a:pPr marL="514350" indent="-514350">
              <a:buFont typeface="+mj-lt"/>
              <a:buAutoNum type="arabicPeriod"/>
            </a:pPr>
            <a:r>
              <a:rPr lang="en-US" dirty="0" smtClean="0"/>
              <a:t>One random act of kindness</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Applaud yourself</a:t>
            </a:r>
            <a:endParaRPr lang="en-US" dirty="0"/>
          </a:p>
        </p:txBody>
      </p:sp>
      <p:sp>
        <p:nvSpPr>
          <p:cNvPr id="3" name="Content Placeholder 2"/>
          <p:cNvSpPr>
            <a:spLocks noGrp="1"/>
          </p:cNvSpPr>
          <p:nvPr>
            <p:ph idx="1"/>
          </p:nvPr>
        </p:nvSpPr>
        <p:spPr/>
        <p:txBody>
          <a:bodyPr/>
          <a:lstStyle/>
          <a:p>
            <a:r>
              <a:rPr lang="en-US" dirty="0" smtClean="0"/>
              <a:t>Your job is HARD</a:t>
            </a:r>
          </a:p>
          <a:p>
            <a:pPr>
              <a:buNone/>
            </a:pPr>
            <a:endParaRPr lang="en-US" dirty="0" smtClean="0"/>
          </a:p>
          <a:p>
            <a:r>
              <a:rPr lang="en-US" dirty="0" smtClean="0"/>
              <a:t>All parents are doing the best job they can with the skills they have</a:t>
            </a:r>
          </a:p>
          <a:p>
            <a:pPr>
              <a:buNone/>
            </a:pPr>
            <a:endParaRPr lang="en-US" dirty="0" smtClean="0"/>
          </a:p>
          <a:p>
            <a:r>
              <a:rPr lang="en-US" dirty="0" smtClean="0"/>
              <a:t>Celebrate yourself</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YRDSB Document" ma:contentTypeID="0x010100EA4BA40101B6AA4DB2B44F01F8A02F5E004E97EA1308369B44AE4670BA66AAA822" ma:contentTypeVersion="2" ma:contentTypeDescription="" ma:contentTypeScope="" ma:versionID="0d0e3315b29875c4581a9976f04bc738">
  <xsd:schema xmlns:xsd="http://www.w3.org/2001/XMLSchema" xmlns:xs="http://www.w3.org/2001/XMLSchema" xmlns:p="http://schemas.microsoft.com/office/2006/metadata/properties" xmlns:ns2="7d241460-a542-40a3-b312-5926fa682bbc" targetNamespace="http://schemas.microsoft.com/office/2006/metadata/properties" ma:root="true" ma:fieldsID="4c1e3cf7160d7e91daf677a904efc851" ns2:_="">
    <xsd:import namespace="7d241460-a542-40a3-b312-5926fa682bbc"/>
    <xsd:element name="properties">
      <xsd:complexType>
        <xsd:sequence>
          <xsd:element name="documentManagement">
            <xsd:complexType>
              <xsd:all>
                <xsd:element ref="ns2:Document_x0020_Owner"/>
                <xsd:element ref="ns2:Document_x0020_Author_x0028_s_x0029_" minOccurs="0"/>
                <xsd:element ref="ns2:Document_x0020_Description" minOccurs="0"/>
                <xsd:element ref="ns2:WWW_x0020_Cont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241460-a542-40a3-b312-5926fa682bbc" elementFormDefault="qualified">
    <xsd:import namespace="http://schemas.microsoft.com/office/2006/documentManagement/types"/>
    <xsd:import namespace="http://schemas.microsoft.com/office/infopath/2007/PartnerControls"/>
    <xsd:element name="Document_x0020_Owner" ma:index="2" ma:displayName="Document Owner" ma:internalName="Document_x0020_Owner" ma:readOnly="false">
      <xsd:simpleType>
        <xsd:restriction base="dms:Text">
          <xsd:maxLength value="255"/>
        </xsd:restriction>
      </xsd:simpleType>
    </xsd:element>
    <xsd:element name="Document_x0020_Author_x0028_s_x0029_" ma:index="4" nillable="true" ma:displayName="Document Author(s)" ma:internalName="Document_x0020_Author_x0028_s_x0029_">
      <xsd:simpleType>
        <xsd:restriction base="dms:Text">
          <xsd:maxLength value="255"/>
        </xsd:restriction>
      </xsd:simpleType>
    </xsd:element>
    <xsd:element name="Document_x0020_Description" ma:index="5" nillable="true" ma:displayName="Document Description" ma:internalName="Document_x0020_Description">
      <xsd:simpleType>
        <xsd:restriction base="dms:Note">
          <xsd:maxLength value="255"/>
        </xsd:restriction>
      </xsd:simpleType>
    </xsd:element>
    <xsd:element name="WWW_x0020_Content" ma:index="6" nillable="true" ma:displayName="WWW Content" ma:default="No" ma:format="Dropdown" ma:internalName="WWW_x0020_Content">
      <xsd:simpleType>
        <xsd:restriction base="dms:Choice">
          <xsd:enumeration value="Yes"/>
          <xsd:enumeration value="No"/>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axOccurs="1" ma:index="1" ma:displayName="Title"/>
        <xsd:element ref="dc:subject" minOccurs="0" maxOccurs="1"/>
        <xsd:element ref="dc:description" minOccurs="0" maxOccurs="1"/>
        <xsd:element name="keywords" maxOccurs="1" ma:index="3" ma:displayName="Keywords">
          <xsd:simpleType xmlns:xs="http://www.w3.org/2001/XMLSchema">
            <xsd:restriction base="xsd:string">
              <xsd:minLength value="1"/>
            </xsd:restriction>
          </xsd:simpleType>
        </xsd:element>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WWW_x0020_Content xmlns="7d241460-a542-40a3-b312-5926fa682bbc">No</WWW_x0020_Content>
    <Document_x0020_Description xmlns="7d241460-a542-40a3-b312-5926fa682bbc" xsi:nil="true"/>
    <Document_x0020_Author_x0028_s_x0029_ xmlns="7d241460-a542-40a3-b312-5926fa682bbc" xsi:nil="true"/>
    <Document_x0020_Owner xmlns="7d241460-a542-40a3-b312-5926fa682bbc">Michelle Cassidy</Document_x0020_Owner>
  </documentManagement>
</p:properties>
</file>

<file path=customXml/itemProps1.xml><?xml version="1.0" encoding="utf-8"?>
<ds:datastoreItem xmlns:ds="http://schemas.openxmlformats.org/officeDocument/2006/customXml" ds:itemID="{8E382582-0977-44AF-AE6E-E2F30AE59B68}"/>
</file>

<file path=customXml/itemProps2.xml><?xml version="1.0" encoding="utf-8"?>
<ds:datastoreItem xmlns:ds="http://schemas.openxmlformats.org/officeDocument/2006/customXml" ds:itemID="{23D23D30-3300-46B7-B053-62A10A24F495}"/>
</file>

<file path=customXml/itemProps3.xml><?xml version="1.0" encoding="utf-8"?>
<ds:datastoreItem xmlns:ds="http://schemas.openxmlformats.org/officeDocument/2006/customXml" ds:itemID="{4968E8B1-716B-4983-9EA1-47C66906FCCE}"/>
</file>

<file path=docProps/app.xml><?xml version="1.0" encoding="utf-8"?>
<Properties xmlns="http://schemas.openxmlformats.org/officeDocument/2006/extended-properties" xmlns:vt="http://schemas.openxmlformats.org/officeDocument/2006/docPropsVTypes">
  <TotalTime>736</TotalTime>
  <Words>1159</Words>
  <Application>Microsoft Office PowerPoint</Application>
  <PresentationFormat>On-screen Show (4:3)</PresentationFormat>
  <Paragraphs>230</Paragraphs>
  <Slides>41</Slides>
  <Notes>15</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De-stressing  Family Life </vt:lpstr>
      <vt:lpstr>Slide 2</vt:lpstr>
      <vt:lpstr>Who we are and how we engage in the world are much stronger predictors of how our children will do than what we know about parenting.  The question isn’t are you parenting in the right way? It is Are you the adult you want your child to grow up to be?      Brene Brown</vt:lpstr>
      <vt:lpstr>A case of the….</vt:lpstr>
      <vt:lpstr>The Relationship to Mental Health</vt:lpstr>
      <vt:lpstr>If the day ever came when we were able to accept ourselves and our children exactly as we are and they are, then, I believe we would have come to an understanding of what "good parenting" means.     Fred Rogers </vt:lpstr>
      <vt:lpstr>Why is this important?</vt:lpstr>
      <vt:lpstr>A bit about the brain</vt:lpstr>
      <vt:lpstr>Why is this important?</vt:lpstr>
      <vt:lpstr>A Helpful Brain Model for Families</vt:lpstr>
      <vt:lpstr>Self Regulation: Putting on the Brakes</vt:lpstr>
      <vt:lpstr>Changing Our Response</vt:lpstr>
      <vt:lpstr>Responses to Stress: Mind-Body-Behaviour Relationship</vt:lpstr>
      <vt:lpstr>Understanding the Triad</vt:lpstr>
      <vt:lpstr> Exercise</vt:lpstr>
      <vt:lpstr>Exercise</vt:lpstr>
      <vt:lpstr>Understanding Our Needs</vt:lpstr>
      <vt:lpstr>Connectedness and Belonging</vt:lpstr>
      <vt:lpstr>Caring Relationships and  Belonging</vt:lpstr>
      <vt:lpstr>Connectedness and Attachment</vt:lpstr>
      <vt:lpstr>The Marshmallow Test Revisited</vt:lpstr>
      <vt:lpstr>Increasing Connectedness</vt:lpstr>
      <vt:lpstr>Family Mealtimes</vt:lpstr>
      <vt:lpstr> What we are teaches the child more than what we say, so we must be what we want our children to become.     Joseph Chilton Pearce</vt:lpstr>
      <vt:lpstr>Taking Care of You</vt:lpstr>
      <vt:lpstr>Managing your Own Response</vt:lpstr>
      <vt:lpstr>It starts with YOU</vt:lpstr>
      <vt:lpstr>BEHAVIOR</vt:lpstr>
      <vt:lpstr>Take Care of You and You will take care of your family</vt:lpstr>
      <vt:lpstr>Strategies: Take up Smoking</vt:lpstr>
      <vt:lpstr>Man can alter his life by altering his thoughts.     William James</vt:lpstr>
      <vt:lpstr>Neurons that fire together… Wire together</vt:lpstr>
      <vt:lpstr>Practice Letting Go</vt:lpstr>
      <vt:lpstr>Slide 34</vt:lpstr>
      <vt:lpstr>Mind, Body, and Behavior Mindfulness</vt:lpstr>
      <vt:lpstr>Mindfulness</vt:lpstr>
      <vt:lpstr>Self Compassion</vt:lpstr>
      <vt:lpstr>Self Compassion</vt:lpstr>
      <vt:lpstr>Are you ready to change the lens?</vt:lpstr>
      <vt:lpstr>The 21 day Challenge</vt:lpstr>
      <vt:lpstr>Applaud yourself</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De-Stressing Family Life</dc:title>
  <dc:creator>Windows User</dc:creator>
  <cp:keywords>De-Stressing Family Life</cp:keywords>
  <cp:lastModifiedBy>Windows User</cp:lastModifiedBy>
  <cp:revision>44</cp:revision>
  <dcterms:created xsi:type="dcterms:W3CDTF">2014-04-09T00:55:31Z</dcterms:created>
  <dcterms:modified xsi:type="dcterms:W3CDTF">2015-04-01T21:37:42Z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0x010100EA4BA40101B6AA4DB2B44F01F8A02F5E004E97EA1308369B44AE4670BA66AAA822</vt:lpwstr>
  </property>
</Properties>
</file>